
<file path=[Content_Types].xml><?xml version="1.0" encoding="utf-8"?>
<Types xmlns="http://schemas.openxmlformats.org/package/2006/content-types"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2"/>
  </p:notesMasterIdLst>
  <p:sldIdLst>
    <p:sldId id="256" r:id="rId2"/>
    <p:sldId id="257" r:id="rId3"/>
    <p:sldId id="258" r:id="rId4"/>
    <p:sldId id="259" r:id="rId5"/>
    <p:sldId id="260" r:id="rId6"/>
    <p:sldId id="261" r:id="rId7"/>
    <p:sldId id="296" r:id="rId8"/>
    <p:sldId id="262" r:id="rId9"/>
    <p:sldId id="263" r:id="rId10"/>
    <p:sldId id="286" r:id="rId11"/>
    <p:sldId id="285" r:id="rId12"/>
    <p:sldId id="287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5" r:id="rId24"/>
    <p:sldId id="274" r:id="rId25"/>
    <p:sldId id="276" r:id="rId26"/>
    <p:sldId id="277" r:id="rId27"/>
    <p:sldId id="278" r:id="rId28"/>
    <p:sldId id="279" r:id="rId29"/>
    <p:sldId id="288" r:id="rId30"/>
    <p:sldId id="289" r:id="rId31"/>
    <p:sldId id="290" r:id="rId32"/>
    <p:sldId id="291" r:id="rId33"/>
    <p:sldId id="292" r:id="rId34"/>
    <p:sldId id="293" r:id="rId35"/>
    <p:sldId id="294" r:id="rId36"/>
    <p:sldId id="295" r:id="rId37"/>
    <p:sldId id="280" r:id="rId38"/>
    <p:sldId id="281" r:id="rId39"/>
    <p:sldId id="282" r:id="rId40"/>
    <p:sldId id="284" r:id="rId41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econte" initials="L" lastIdx="3" clrIdx="0">
    <p:extLst>
      <p:ext uri="{19B8F6BF-5375-455C-9EA6-DF929625EA0E}">
        <p15:presenceInfo xmlns:p15="http://schemas.microsoft.com/office/powerpoint/2012/main" userId="Leconte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88187" autoAdjust="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BF3C74-85A0-47F3-A5C5-2CFF556C5221}" type="datetimeFigureOut">
              <a:rPr lang="fr-FR" smtClean="0"/>
              <a:t>20/07/2020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FA0A84-9471-47C1-92C0-B324F0CB5C6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241103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FA0A84-9471-47C1-92C0-B324F0CB5C64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882546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FA0A84-9471-47C1-92C0-B324F0CB5C64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057260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F90B7E1-45F9-4A2C-86CC-1542606AD8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6B0C1314-0C96-4CB7-8167-5C736E58AA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7CB6721-19FA-42A7-8FF8-7A9E1CDFA2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3333B-2875-4152-BB42-F2034B23FBC7}" type="datetimeFigureOut">
              <a:rPr lang="fr-FR" smtClean="0"/>
              <a:t>20/07/2020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F15ACE1-32B3-4026-80B3-C19A9C880B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C96C0CE-B87A-4853-B5B8-B2C210BDE6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544A0-2CFA-4385-BE1C-E509D044943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459493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F659583-0EC4-4150-B0A1-6E5E94116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49472153-3B0C-453C-9144-B21A0DC908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7035EFA-00A1-4DCC-BABB-85B3721A4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3333B-2875-4152-BB42-F2034B23FBC7}" type="datetimeFigureOut">
              <a:rPr lang="fr-FR" smtClean="0"/>
              <a:t>20/07/2020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696241D-C405-4C78-9B06-8C7FE21076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616A6AD-CF35-4DBE-B37F-9DC2ECECBA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544A0-2CFA-4385-BE1C-E509D044943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123006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27819962-2F61-4D7B-9835-D16A4BAB247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B364A625-FC40-4D4E-AD0F-1247F23284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67AF128-FE6A-4899-955A-9F5B3B1C44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3333B-2875-4152-BB42-F2034B23FBC7}" type="datetimeFigureOut">
              <a:rPr lang="fr-FR" smtClean="0"/>
              <a:t>20/07/2020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C43905D-E84D-4D0C-9CEE-23630D47D7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807CF53-F2FB-44C0-A369-3FDD2DB58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544A0-2CFA-4385-BE1C-E509D044943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16113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FC2B4E5-8E5F-404A-9B56-503BF4B10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EC9C7EC-78E7-45A8-9F6B-420237852F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0E02639-0A48-495F-BC62-85AA299C6D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3333B-2875-4152-BB42-F2034B23FBC7}" type="datetimeFigureOut">
              <a:rPr lang="fr-FR" smtClean="0"/>
              <a:t>20/07/2020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C413145-DB40-47A8-A1B5-D337374B91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0FBAA21-0443-4945-BB54-643BD9710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544A0-2CFA-4385-BE1C-E509D044943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892747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B97BF44-6E40-472C-9DA9-D7AD99747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E5782A4-3E93-4676-AAD6-5EB06D5414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027F309-FB6E-4A1F-8487-B92AFE5B08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3333B-2875-4152-BB42-F2034B23FBC7}" type="datetimeFigureOut">
              <a:rPr lang="fr-FR" smtClean="0"/>
              <a:t>20/07/2020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C0C8A48-F217-4084-A9E1-31910B3626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EEADCDB-72A7-497B-BA0C-A4BD64DD92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544A0-2CFA-4385-BE1C-E509D044943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339921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9906659-B7AF-4B60-A493-4546B1D8E1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5B80ACB-D467-41AB-A5C5-081F009CB2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C2F212E3-A200-4DA8-AEF8-627D53C1F7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948A3576-8C5E-4769-832C-2FC1FFDF51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3333B-2875-4152-BB42-F2034B23FBC7}" type="datetimeFigureOut">
              <a:rPr lang="fr-FR" smtClean="0"/>
              <a:t>20/07/2020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ECFEF458-B9AA-4A98-AB3A-5F5957E3A7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41AE80B-33C1-4C66-83CE-0BAACB618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544A0-2CFA-4385-BE1C-E509D044943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666636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91A948E-1F1E-4893-8E1C-1C0CFBC55F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DA3FC40-0962-4F71-A856-CBC6B3BBC0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52EDE2F6-6DEB-4C54-A98F-E1A798A88F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9F6E6EAE-3B71-45E7-BAB3-B6DCB96FAE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BCA0C93E-1AAF-468A-8D5D-17BEF0F1C6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BC8D3CCD-822A-41AF-8DC2-B58460FFB6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3333B-2875-4152-BB42-F2034B23FBC7}" type="datetimeFigureOut">
              <a:rPr lang="fr-FR" smtClean="0"/>
              <a:t>20/07/2020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235393D7-500C-4247-B1A9-CEFFB2C191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166A7820-FD93-41BB-9D33-30DCA578F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544A0-2CFA-4385-BE1C-E509D044943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680208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AC0C4C0-EB6B-4678-B1E7-FBDF363EA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F331CE21-F04E-4FD6-9F12-BDCB518B34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3333B-2875-4152-BB42-F2034B23FBC7}" type="datetimeFigureOut">
              <a:rPr lang="fr-FR" smtClean="0"/>
              <a:t>20/07/2020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1EF5BCE-7423-4EC8-A2AA-949996E90B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136D976-1552-4862-90B2-5C5A549987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544A0-2CFA-4385-BE1C-E509D044943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17977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F8BD7B8E-E98F-473F-B559-35C98B1504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3333B-2875-4152-BB42-F2034B23FBC7}" type="datetimeFigureOut">
              <a:rPr lang="fr-FR" smtClean="0"/>
              <a:t>20/07/2020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75A2D763-C98D-448C-ACDF-00E8D35A36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27047FF-EBDE-4BC7-AE9A-84E557F436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544A0-2CFA-4385-BE1C-E509D044943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988326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319163E-C4B5-4202-9576-80D7C35FC4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3256442-9FAA-47D4-8D69-B051EA64D4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BB4981B9-6668-4DDF-979A-D7D37AA58D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9D4E2366-6938-4E6B-A565-736AEEC63E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3333B-2875-4152-BB42-F2034B23FBC7}" type="datetimeFigureOut">
              <a:rPr lang="fr-FR" smtClean="0"/>
              <a:t>20/07/2020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44DE1A3C-EED1-47AD-A706-46596DE1E4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3D2FDA3-84D3-4FB6-9986-CE67A91E3E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544A0-2CFA-4385-BE1C-E509D044943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356387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3C73DFA-C28B-426A-9720-C13CFF822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D0B4E1D6-C335-4639-AF3C-3B27D10E142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6EE2D961-0054-4107-9551-A90BE8C98B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BB023DC-0A1D-4473-B672-3EF789C1D9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3333B-2875-4152-BB42-F2034B23FBC7}" type="datetimeFigureOut">
              <a:rPr lang="fr-FR" smtClean="0"/>
              <a:t>20/07/2020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82BA21F5-C293-4980-A695-F073485324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2BB44A0-D81B-4729-B2BD-4A89A98D6D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544A0-2CFA-4385-BE1C-E509D044943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695382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03F63BA7-EE1F-4C68-8178-3F2FA67B7B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C58E9F1-AC2E-4D5C-B10A-4CA44D7213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29BF548-CEB3-4F1F-82B2-F82A84A5F94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73333B-2875-4152-BB42-F2034B23FBC7}" type="datetimeFigureOut">
              <a:rPr lang="fr-FR" smtClean="0"/>
              <a:t>20/07/2020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5651477-F021-45B9-970E-9439FE1580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553D654-ECCD-4951-B545-CE5FB7CAE3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3544A0-2CFA-4385-BE1C-E509D044943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876988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://92.222.76.60/app.php" TargetMode="Externa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EE1C4A0-4C95-4303-99CE-44396AD4203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Guess </a:t>
            </a:r>
            <a:r>
              <a:rPr lang="fr-FR" dirty="0" err="1"/>
              <a:t>my</a:t>
            </a:r>
            <a:r>
              <a:rPr lang="fr-FR" dirty="0"/>
              <a:t> </a:t>
            </a:r>
            <a:r>
              <a:rPr lang="fr-FR" dirty="0" err="1"/>
              <a:t>character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39105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#Steins:gate⚙️ (Makise Kurisu) Christina [1798×3200] - Animewallpaper">
            <a:extLst>
              <a:ext uri="{FF2B5EF4-FFF2-40B4-BE49-F238E27FC236}">
                <a16:creationId xmlns:a16="http://schemas.microsoft.com/office/drawing/2014/main" id="{44E6D558-BA06-4D2A-ACB7-CF653015B4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8612" y="1295656"/>
            <a:ext cx="2399024" cy="4266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ode Geass, CC, by  creayus">
            <a:extLst>
              <a:ext uri="{FF2B5EF4-FFF2-40B4-BE49-F238E27FC236}">
                <a16:creationId xmlns:a16="http://schemas.microsoft.com/office/drawing/2014/main" id="{F30682E6-8199-46EA-9F4E-C1591C79E1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9202" y="1301948"/>
            <a:ext cx="3073595" cy="4266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Rem">
            <a:extLst>
              <a:ext uri="{FF2B5EF4-FFF2-40B4-BE49-F238E27FC236}">
                <a16:creationId xmlns:a16="http://schemas.microsoft.com/office/drawing/2014/main" id="{AE9FD4B9-F190-48DD-A539-FDAB6FDE2A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364" y="1295656"/>
            <a:ext cx="2399024" cy="4266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38DA3202-1880-4994-8DE4-BD0C24518F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998290"/>
          </a:xfrm>
        </p:spPr>
        <p:txBody>
          <a:bodyPr>
            <a:normAutofit/>
          </a:bodyPr>
          <a:lstStyle/>
          <a:p>
            <a:pPr algn="l"/>
            <a:r>
              <a:rPr lang="fr-FR" sz="3200" dirty="0" err="1"/>
              <a:t>Dataset</a:t>
            </a:r>
            <a:endParaRPr lang="fr-FR" sz="3200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774EB63-6D27-4A74-BF35-B7D565DFF3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1921257"/>
            <a:ext cx="12192000" cy="1255188"/>
          </a:xfrm>
        </p:spPr>
        <p:txBody>
          <a:bodyPr>
            <a:noAutofit/>
          </a:bodyPr>
          <a:lstStyle/>
          <a:p>
            <a:r>
              <a:rPr lang="fr-FR" sz="4000" dirty="0"/>
              <a:t>Création du </a:t>
            </a:r>
            <a:r>
              <a:rPr lang="fr-FR" sz="4000" dirty="0" err="1"/>
              <a:t>dataset</a:t>
            </a:r>
            <a:endParaRPr lang="fr-FR" sz="4000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8821F7E-DF2D-4F06-B794-79728E69C3E1}"/>
              </a:ext>
            </a:extLst>
          </p:cNvPr>
          <p:cNvSpPr txBox="1"/>
          <p:nvPr/>
        </p:nvSpPr>
        <p:spPr>
          <a:xfrm>
            <a:off x="0" y="4099413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Font typeface="Wingdings" panose="05000000000000000000" pitchFamily="2" charset="2"/>
              <a:buChar char="§"/>
            </a:pPr>
            <a:r>
              <a:rPr lang="fr-FR" sz="3200" dirty="0"/>
              <a:t>Choisir les personnages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D9EAED05-7444-48CE-B1DB-2B1FABD27F0F}"/>
              </a:ext>
            </a:extLst>
          </p:cNvPr>
          <p:cNvSpPr txBox="1"/>
          <p:nvPr/>
        </p:nvSpPr>
        <p:spPr>
          <a:xfrm>
            <a:off x="1521165" y="5562344"/>
            <a:ext cx="6054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Rem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B88A8785-1798-42FB-8A4E-E9F677EF88BC}"/>
              </a:ext>
            </a:extLst>
          </p:cNvPr>
          <p:cNvSpPr txBox="1"/>
          <p:nvPr/>
        </p:nvSpPr>
        <p:spPr>
          <a:xfrm>
            <a:off x="9940763" y="5562344"/>
            <a:ext cx="854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Makise</a:t>
            </a:r>
            <a:endParaRPr lang="fr-FR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D3B62F1D-C5C8-4DC0-8661-5BA90B6F14A7}"/>
              </a:ext>
            </a:extLst>
          </p:cNvPr>
          <p:cNvSpPr txBox="1"/>
          <p:nvPr/>
        </p:nvSpPr>
        <p:spPr>
          <a:xfrm>
            <a:off x="5880236" y="5568636"/>
            <a:ext cx="4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CC</a:t>
            </a:r>
          </a:p>
        </p:txBody>
      </p:sp>
    </p:spTree>
    <p:extLst>
      <p:ext uri="{BB962C8B-B14F-4D97-AF65-F5344CB8AC3E}">
        <p14:creationId xmlns:p14="http://schemas.microsoft.com/office/powerpoint/2010/main" val="17005378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8DA3202-1880-4994-8DE4-BD0C24518F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998290"/>
          </a:xfrm>
        </p:spPr>
        <p:txBody>
          <a:bodyPr>
            <a:normAutofit/>
          </a:bodyPr>
          <a:lstStyle/>
          <a:p>
            <a:pPr algn="l"/>
            <a:r>
              <a:rPr lang="fr-FR" sz="3200" dirty="0" err="1"/>
              <a:t>Dataset</a:t>
            </a:r>
            <a:endParaRPr lang="fr-FR" sz="3200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774EB63-6D27-4A74-BF35-B7D565DFF3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1921257"/>
            <a:ext cx="12192000" cy="1255188"/>
          </a:xfrm>
        </p:spPr>
        <p:txBody>
          <a:bodyPr>
            <a:noAutofit/>
          </a:bodyPr>
          <a:lstStyle/>
          <a:p>
            <a:r>
              <a:rPr lang="fr-FR" sz="4000" dirty="0"/>
              <a:t>Création du </a:t>
            </a:r>
            <a:r>
              <a:rPr lang="fr-FR" sz="4000" dirty="0" err="1"/>
              <a:t>dataset</a:t>
            </a:r>
            <a:endParaRPr lang="fr-FR" sz="4000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8821F7E-DF2D-4F06-B794-79728E69C3E1}"/>
              </a:ext>
            </a:extLst>
          </p:cNvPr>
          <p:cNvSpPr txBox="1"/>
          <p:nvPr/>
        </p:nvSpPr>
        <p:spPr>
          <a:xfrm>
            <a:off x="0" y="4099413"/>
            <a:ext cx="12192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Font typeface="Wingdings" panose="05000000000000000000" pitchFamily="2" charset="2"/>
              <a:buChar char="§"/>
            </a:pPr>
            <a:r>
              <a:rPr lang="fr-FR" sz="3200" dirty="0"/>
              <a:t>Choisir les personnages</a:t>
            </a:r>
          </a:p>
          <a:p>
            <a:pPr marL="457200" indent="-457200" algn="ctr">
              <a:buFont typeface="Wingdings" panose="05000000000000000000" pitchFamily="2" charset="2"/>
              <a:buChar char="§"/>
            </a:pPr>
            <a:r>
              <a:rPr lang="fr-FR" sz="3200" dirty="0"/>
              <a:t>Chercher des images</a:t>
            </a:r>
          </a:p>
        </p:txBody>
      </p:sp>
    </p:spTree>
    <p:extLst>
      <p:ext uri="{BB962C8B-B14F-4D97-AF65-F5344CB8AC3E}">
        <p14:creationId xmlns:p14="http://schemas.microsoft.com/office/powerpoint/2010/main" val="11308189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B7DA5E84-7521-4FDF-B2E6-92E96CBCE2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3997" y="0"/>
            <a:ext cx="88640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7422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8DA3202-1880-4994-8DE4-BD0C24518F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998290"/>
          </a:xfrm>
        </p:spPr>
        <p:txBody>
          <a:bodyPr>
            <a:normAutofit/>
          </a:bodyPr>
          <a:lstStyle/>
          <a:p>
            <a:pPr algn="l"/>
            <a:r>
              <a:rPr lang="fr-FR" sz="3200" dirty="0" err="1"/>
              <a:t>Dataset</a:t>
            </a:r>
            <a:endParaRPr lang="fr-FR" sz="3200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774EB63-6D27-4A74-BF35-B7D565DFF3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1921257"/>
            <a:ext cx="12192000" cy="1255188"/>
          </a:xfrm>
        </p:spPr>
        <p:txBody>
          <a:bodyPr>
            <a:noAutofit/>
          </a:bodyPr>
          <a:lstStyle/>
          <a:p>
            <a:r>
              <a:rPr lang="fr-FR" sz="4000" dirty="0"/>
              <a:t>Création du </a:t>
            </a:r>
            <a:r>
              <a:rPr lang="fr-FR" sz="4000" dirty="0" err="1"/>
              <a:t>dataset</a:t>
            </a:r>
            <a:endParaRPr lang="fr-FR" sz="4000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8821F7E-DF2D-4F06-B794-79728E69C3E1}"/>
              </a:ext>
            </a:extLst>
          </p:cNvPr>
          <p:cNvSpPr txBox="1"/>
          <p:nvPr/>
        </p:nvSpPr>
        <p:spPr>
          <a:xfrm>
            <a:off x="0" y="4099413"/>
            <a:ext cx="12192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Font typeface="Wingdings" panose="05000000000000000000" pitchFamily="2" charset="2"/>
              <a:buChar char="§"/>
            </a:pPr>
            <a:r>
              <a:rPr lang="fr-FR" sz="3200" dirty="0"/>
              <a:t>Choisir les personnages</a:t>
            </a:r>
          </a:p>
          <a:p>
            <a:pPr marL="457200" indent="-457200" algn="ctr">
              <a:buFont typeface="Wingdings" panose="05000000000000000000" pitchFamily="2" charset="2"/>
              <a:buChar char="§"/>
            </a:pPr>
            <a:r>
              <a:rPr lang="fr-FR" sz="3200" dirty="0"/>
              <a:t>Chercher des images</a:t>
            </a:r>
          </a:p>
          <a:p>
            <a:pPr marL="457200" indent="-457200" algn="ctr">
              <a:buFont typeface="Wingdings" panose="05000000000000000000" pitchFamily="2" charset="2"/>
              <a:buChar char="§"/>
            </a:pPr>
            <a:r>
              <a:rPr lang="fr-FR" sz="3200" dirty="0"/>
              <a:t>Trier ces images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B92508B5-0B1F-4FED-A23D-8FB9DD9E34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0084" y="1240858"/>
            <a:ext cx="3307759" cy="4630863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E1540AC6-B15A-4219-B131-807239C496F5}"/>
              </a:ext>
            </a:extLst>
          </p:cNvPr>
          <p:cNvSpPr txBox="1"/>
          <p:nvPr/>
        </p:nvSpPr>
        <p:spPr>
          <a:xfrm>
            <a:off x="10078581" y="5870437"/>
            <a:ext cx="4507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000" dirty="0">
                <a:solidFill>
                  <a:srgbClr val="FF0000"/>
                </a:solidFill>
              </a:rPr>
              <a:t>X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0CD50ACD-0FB6-4830-8620-B32594BC8F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157" y="998290"/>
            <a:ext cx="3307759" cy="5116000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BC7F6B51-8B4E-4658-97D6-B4CFDDE2A930}"/>
              </a:ext>
            </a:extLst>
          </p:cNvPr>
          <p:cNvSpPr txBox="1"/>
          <p:nvPr/>
        </p:nvSpPr>
        <p:spPr>
          <a:xfrm>
            <a:off x="1729980" y="6114290"/>
            <a:ext cx="47641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000" dirty="0">
                <a:solidFill>
                  <a:srgbClr val="92D050"/>
                </a:solidFill>
              </a:rPr>
              <a:t>V</a:t>
            </a:r>
          </a:p>
        </p:txBody>
      </p:sp>
    </p:spTree>
    <p:extLst>
      <p:ext uri="{BB962C8B-B14F-4D97-AF65-F5344CB8AC3E}">
        <p14:creationId xmlns:p14="http://schemas.microsoft.com/office/powerpoint/2010/main" val="6812920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8DA3202-1880-4994-8DE4-BD0C24518F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998290"/>
          </a:xfrm>
        </p:spPr>
        <p:txBody>
          <a:bodyPr>
            <a:normAutofit/>
          </a:bodyPr>
          <a:lstStyle/>
          <a:p>
            <a:pPr algn="l"/>
            <a:r>
              <a:rPr lang="fr-FR" sz="3200" dirty="0" err="1"/>
              <a:t>Dataset</a:t>
            </a:r>
            <a:endParaRPr lang="fr-FR" sz="3200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774EB63-6D27-4A74-BF35-B7D565DFF3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1921257"/>
            <a:ext cx="12192000" cy="1255188"/>
          </a:xfrm>
        </p:spPr>
        <p:txBody>
          <a:bodyPr>
            <a:noAutofit/>
          </a:bodyPr>
          <a:lstStyle/>
          <a:p>
            <a:r>
              <a:rPr lang="fr-FR" sz="4000" dirty="0"/>
              <a:t>Création du </a:t>
            </a:r>
            <a:r>
              <a:rPr lang="fr-FR" sz="4000" dirty="0" err="1"/>
              <a:t>dataset</a:t>
            </a:r>
            <a:endParaRPr lang="fr-FR" sz="4000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8821F7E-DF2D-4F06-B794-79728E69C3E1}"/>
              </a:ext>
            </a:extLst>
          </p:cNvPr>
          <p:cNvSpPr txBox="1"/>
          <p:nvPr/>
        </p:nvSpPr>
        <p:spPr>
          <a:xfrm>
            <a:off x="0" y="4099413"/>
            <a:ext cx="121920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Font typeface="Wingdings" panose="05000000000000000000" pitchFamily="2" charset="2"/>
              <a:buChar char="§"/>
            </a:pPr>
            <a:r>
              <a:rPr lang="fr-FR" sz="3200" dirty="0"/>
              <a:t>Choisir les personnages</a:t>
            </a:r>
          </a:p>
          <a:p>
            <a:pPr marL="457200" indent="-457200" algn="ctr">
              <a:buFont typeface="Wingdings" panose="05000000000000000000" pitchFamily="2" charset="2"/>
              <a:buChar char="§"/>
            </a:pPr>
            <a:r>
              <a:rPr lang="fr-FR" sz="3200" dirty="0"/>
              <a:t>Chercher des images</a:t>
            </a:r>
          </a:p>
          <a:p>
            <a:pPr marL="457200" indent="-457200" algn="ctr">
              <a:buFont typeface="Wingdings" panose="05000000000000000000" pitchFamily="2" charset="2"/>
              <a:buChar char="§"/>
            </a:pPr>
            <a:r>
              <a:rPr lang="fr-FR" sz="3200" dirty="0"/>
              <a:t>Trier ces images</a:t>
            </a:r>
          </a:p>
          <a:p>
            <a:pPr marL="457200" indent="-457200" algn="ctr">
              <a:buFont typeface="Wingdings" panose="05000000000000000000" pitchFamily="2" charset="2"/>
              <a:buChar char="§"/>
            </a:pPr>
            <a:r>
              <a:rPr lang="fr-FR" sz="3200" dirty="0"/>
              <a:t>Normaliser ces images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4B131FC4-8E6C-4BF9-B76A-6FEEB19B8B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7000" y="1127756"/>
            <a:ext cx="2761493" cy="4602487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8C3EA1C7-1BB8-446B-A26C-A905E129A5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507" y="1293662"/>
            <a:ext cx="2071838" cy="1255189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2DF2B9EE-D8D7-4CAF-AF0E-8C8617FAF7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032" y="3176445"/>
            <a:ext cx="2104313" cy="2805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1246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B7C85F2-6E9B-407D-BFF8-CC551E9D173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Implémentation</a:t>
            </a:r>
          </a:p>
        </p:txBody>
      </p:sp>
    </p:spTree>
    <p:extLst>
      <p:ext uri="{BB962C8B-B14F-4D97-AF65-F5344CB8AC3E}">
        <p14:creationId xmlns:p14="http://schemas.microsoft.com/office/powerpoint/2010/main" val="16116213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8DA3202-1880-4994-8DE4-BD0C24518F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998290"/>
          </a:xfrm>
        </p:spPr>
        <p:txBody>
          <a:bodyPr>
            <a:normAutofit/>
          </a:bodyPr>
          <a:lstStyle/>
          <a:p>
            <a:pPr algn="l"/>
            <a:r>
              <a:rPr lang="fr-FR" sz="3200" dirty="0"/>
              <a:t>Implémentation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774EB63-6D27-4A74-BF35-B7D565DFF3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1921257"/>
            <a:ext cx="12192000" cy="1255188"/>
          </a:xfrm>
        </p:spPr>
        <p:txBody>
          <a:bodyPr>
            <a:noAutofit/>
          </a:bodyPr>
          <a:lstStyle/>
          <a:p>
            <a:r>
              <a:rPr lang="fr-FR" sz="4000" dirty="0"/>
              <a:t>Modèle Linéaire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8821F7E-DF2D-4F06-B794-79728E69C3E1}"/>
              </a:ext>
            </a:extLst>
          </p:cNvPr>
          <p:cNvSpPr txBox="1"/>
          <p:nvPr/>
        </p:nvSpPr>
        <p:spPr>
          <a:xfrm>
            <a:off x="0" y="4099413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Font typeface="Wingdings" panose="05000000000000000000" pitchFamily="2" charset="2"/>
              <a:buChar char="§"/>
            </a:pPr>
            <a:r>
              <a:rPr lang="fr-FR" sz="3200" dirty="0"/>
              <a:t>Principes</a:t>
            </a:r>
          </a:p>
        </p:txBody>
      </p:sp>
      <p:pic>
        <p:nvPicPr>
          <p:cNvPr id="8196" name="Picture 4" descr="1 Schéma d'une régression linéaire par un réseau de neurones ...">
            <a:extLst>
              <a:ext uri="{FF2B5EF4-FFF2-40B4-BE49-F238E27FC236}">
                <a16:creationId xmlns:a16="http://schemas.microsoft.com/office/drawing/2014/main" id="{68847D57-DB92-419F-9F43-93E656872B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263" y="1875504"/>
            <a:ext cx="3767137" cy="3106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88542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8DA3202-1880-4994-8DE4-BD0C24518F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998290"/>
          </a:xfrm>
        </p:spPr>
        <p:txBody>
          <a:bodyPr>
            <a:normAutofit/>
          </a:bodyPr>
          <a:lstStyle/>
          <a:p>
            <a:pPr algn="l"/>
            <a:r>
              <a:rPr lang="fr-FR" sz="3200" dirty="0"/>
              <a:t>Implémentation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774EB63-6D27-4A74-BF35-B7D565DFF3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1921257"/>
            <a:ext cx="12192000" cy="1255188"/>
          </a:xfrm>
        </p:spPr>
        <p:txBody>
          <a:bodyPr>
            <a:noAutofit/>
          </a:bodyPr>
          <a:lstStyle/>
          <a:p>
            <a:r>
              <a:rPr lang="fr-FR" sz="4000" dirty="0"/>
              <a:t>Modèle Linéaire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8821F7E-DF2D-4F06-B794-79728E69C3E1}"/>
              </a:ext>
            </a:extLst>
          </p:cNvPr>
          <p:cNvSpPr txBox="1"/>
          <p:nvPr/>
        </p:nvSpPr>
        <p:spPr>
          <a:xfrm>
            <a:off x="0" y="4099413"/>
            <a:ext cx="12192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Font typeface="Wingdings" panose="05000000000000000000" pitchFamily="2" charset="2"/>
              <a:buChar char="§"/>
            </a:pPr>
            <a:r>
              <a:rPr lang="fr-FR" sz="3200" dirty="0"/>
              <a:t>Principes</a:t>
            </a:r>
          </a:p>
          <a:p>
            <a:pPr marL="457200" indent="-457200" algn="ctr">
              <a:buFont typeface="Wingdings" panose="05000000000000000000" pitchFamily="2" charset="2"/>
              <a:buChar char="§"/>
            </a:pPr>
            <a:r>
              <a:rPr lang="fr-FR" sz="3200" dirty="0"/>
              <a:t>Mise en pratique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50EA9C72-E08C-4864-8640-8041A7FE41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164" y="2277371"/>
            <a:ext cx="3102584" cy="2035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1436047F-08C0-4571-A136-4BDDC7EFBB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164" y="4649690"/>
            <a:ext cx="3168246" cy="2035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534B457-9AE0-4DD2-A987-4DACA30548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2592" y="4649690"/>
            <a:ext cx="3168246" cy="2035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584F005D-4E00-4B4E-8BA5-77B6E3A91D58}"/>
              </a:ext>
            </a:extLst>
          </p:cNvPr>
          <p:cNvSpPr txBox="1"/>
          <p:nvPr/>
        </p:nvSpPr>
        <p:spPr>
          <a:xfrm>
            <a:off x="981011" y="1525553"/>
            <a:ext cx="14228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Modèle linéaire </a:t>
            </a:r>
            <a:r>
              <a:rPr lang="fr-FR" sz="1200" dirty="0" err="1"/>
              <a:t>c++</a:t>
            </a:r>
            <a:endParaRPr lang="fr-FR" sz="1200" dirty="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940E5578-14FA-4CDA-BDFE-728634D5D4A7}"/>
              </a:ext>
            </a:extLst>
          </p:cNvPr>
          <p:cNvSpPr txBox="1"/>
          <p:nvPr/>
        </p:nvSpPr>
        <p:spPr>
          <a:xfrm>
            <a:off x="9961192" y="1525552"/>
            <a:ext cx="14761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Modèle linéaire Rust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CAF19D0-D42F-46B2-86DA-2EFB48CB72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8253" y="2152649"/>
            <a:ext cx="3102583" cy="2035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67150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8DA3202-1880-4994-8DE4-BD0C24518F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998290"/>
          </a:xfrm>
        </p:spPr>
        <p:txBody>
          <a:bodyPr>
            <a:normAutofit/>
          </a:bodyPr>
          <a:lstStyle/>
          <a:p>
            <a:pPr algn="l"/>
            <a:r>
              <a:rPr lang="fr-FR" sz="3200" dirty="0"/>
              <a:t>Implémentation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774EB63-6D27-4A74-BF35-B7D565DFF3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1921257"/>
            <a:ext cx="12192000" cy="1255188"/>
          </a:xfrm>
        </p:spPr>
        <p:txBody>
          <a:bodyPr>
            <a:noAutofit/>
          </a:bodyPr>
          <a:lstStyle/>
          <a:p>
            <a:r>
              <a:rPr lang="fr-FR" sz="4000" dirty="0"/>
              <a:t>Modèle Linéaire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8821F7E-DF2D-4F06-B794-79728E69C3E1}"/>
              </a:ext>
            </a:extLst>
          </p:cNvPr>
          <p:cNvSpPr txBox="1"/>
          <p:nvPr/>
        </p:nvSpPr>
        <p:spPr>
          <a:xfrm>
            <a:off x="0" y="4099413"/>
            <a:ext cx="12192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Font typeface="Wingdings" panose="05000000000000000000" pitchFamily="2" charset="2"/>
              <a:buChar char="§"/>
            </a:pPr>
            <a:r>
              <a:rPr lang="fr-FR" sz="3200" dirty="0"/>
              <a:t>Principes</a:t>
            </a:r>
          </a:p>
          <a:p>
            <a:pPr marL="457200" indent="-457200" algn="ctr">
              <a:buFont typeface="Wingdings" panose="05000000000000000000" pitchFamily="2" charset="2"/>
              <a:buChar char="§"/>
            </a:pPr>
            <a:r>
              <a:rPr lang="fr-FR" sz="3200" dirty="0"/>
              <a:t>Mise en pratique</a:t>
            </a:r>
          </a:p>
          <a:p>
            <a:pPr marL="457200" indent="-457200" algn="ctr">
              <a:buFont typeface="Wingdings" panose="05000000000000000000" pitchFamily="2" charset="2"/>
              <a:buChar char="§"/>
            </a:pPr>
            <a:r>
              <a:rPr lang="fr-FR" sz="3200" dirty="0"/>
              <a:t>Amélioration</a:t>
            </a:r>
          </a:p>
        </p:txBody>
      </p:sp>
    </p:spTree>
    <p:extLst>
      <p:ext uri="{BB962C8B-B14F-4D97-AF65-F5344CB8AC3E}">
        <p14:creationId xmlns:p14="http://schemas.microsoft.com/office/powerpoint/2010/main" val="12575606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8DA3202-1880-4994-8DE4-BD0C24518F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998290"/>
          </a:xfrm>
        </p:spPr>
        <p:txBody>
          <a:bodyPr>
            <a:normAutofit/>
          </a:bodyPr>
          <a:lstStyle/>
          <a:p>
            <a:pPr algn="l"/>
            <a:r>
              <a:rPr lang="fr-FR" sz="3200" dirty="0"/>
              <a:t>Implémentation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774EB63-6D27-4A74-BF35-B7D565DFF3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1921257"/>
            <a:ext cx="12192000" cy="1255188"/>
          </a:xfrm>
        </p:spPr>
        <p:txBody>
          <a:bodyPr>
            <a:noAutofit/>
          </a:bodyPr>
          <a:lstStyle/>
          <a:p>
            <a:r>
              <a:rPr lang="fr-FR" sz="4000" dirty="0"/>
              <a:t>MLP</a:t>
            </a:r>
          </a:p>
          <a:p>
            <a:r>
              <a:rPr lang="fr-FR" sz="1800" dirty="0"/>
              <a:t>(</a:t>
            </a:r>
            <a:r>
              <a:rPr lang="fr-FR" sz="1800" dirty="0" err="1"/>
              <a:t>MultiLayer</a:t>
            </a:r>
            <a:r>
              <a:rPr lang="fr-FR" sz="1800" dirty="0"/>
              <a:t> Perceptron)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8821F7E-DF2D-4F06-B794-79728E69C3E1}"/>
              </a:ext>
            </a:extLst>
          </p:cNvPr>
          <p:cNvSpPr txBox="1"/>
          <p:nvPr/>
        </p:nvSpPr>
        <p:spPr>
          <a:xfrm>
            <a:off x="0" y="4099413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Font typeface="Wingdings" panose="05000000000000000000" pitchFamily="2" charset="2"/>
              <a:buChar char="§"/>
            </a:pPr>
            <a:r>
              <a:rPr lang="fr-FR" sz="3200" dirty="0"/>
              <a:t>Modèle linéaire évolué</a:t>
            </a:r>
          </a:p>
        </p:txBody>
      </p:sp>
      <p:pic>
        <p:nvPicPr>
          <p:cNvPr id="9218" name="Picture 2" descr="Perceptron multicouche — Wikipédia">
            <a:extLst>
              <a:ext uri="{FF2B5EF4-FFF2-40B4-BE49-F238E27FC236}">
                <a16:creationId xmlns:a16="http://schemas.microsoft.com/office/drawing/2014/main" id="{8D19CB7B-353E-4B66-A8EB-51691256B6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" y="2082268"/>
            <a:ext cx="3480561" cy="2693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22125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F4D51A1-63DE-4141-9C4F-44019FE7D42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Problématique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873D08A-5D68-4334-AE98-EA35B4B06E2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Différencier des personnages sur une image</a:t>
            </a:r>
          </a:p>
        </p:txBody>
      </p:sp>
    </p:spTree>
    <p:extLst>
      <p:ext uri="{BB962C8B-B14F-4D97-AF65-F5344CB8AC3E}">
        <p14:creationId xmlns:p14="http://schemas.microsoft.com/office/powerpoint/2010/main" val="3377040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8DA3202-1880-4994-8DE4-BD0C24518F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998290"/>
          </a:xfrm>
        </p:spPr>
        <p:txBody>
          <a:bodyPr>
            <a:normAutofit/>
          </a:bodyPr>
          <a:lstStyle/>
          <a:p>
            <a:pPr algn="l"/>
            <a:r>
              <a:rPr lang="fr-FR" sz="3200" dirty="0"/>
              <a:t>Implémentation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774EB63-6D27-4A74-BF35-B7D565DFF3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1921257"/>
            <a:ext cx="12192000" cy="1255188"/>
          </a:xfrm>
        </p:spPr>
        <p:txBody>
          <a:bodyPr>
            <a:noAutofit/>
          </a:bodyPr>
          <a:lstStyle/>
          <a:p>
            <a:r>
              <a:rPr lang="fr-FR" sz="4000" dirty="0"/>
              <a:t>MLP</a:t>
            </a:r>
          </a:p>
          <a:p>
            <a:r>
              <a:rPr lang="fr-FR" sz="1800" dirty="0"/>
              <a:t>(</a:t>
            </a:r>
            <a:r>
              <a:rPr lang="fr-FR" sz="1800" dirty="0" err="1"/>
              <a:t>MultiLayer</a:t>
            </a:r>
            <a:r>
              <a:rPr lang="fr-FR" sz="1800" dirty="0"/>
              <a:t> Perceptron)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8821F7E-DF2D-4F06-B794-79728E69C3E1}"/>
              </a:ext>
            </a:extLst>
          </p:cNvPr>
          <p:cNvSpPr txBox="1"/>
          <p:nvPr/>
        </p:nvSpPr>
        <p:spPr>
          <a:xfrm>
            <a:off x="0" y="4099413"/>
            <a:ext cx="12192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Font typeface="Wingdings" panose="05000000000000000000" pitchFamily="2" charset="2"/>
              <a:buChar char="§"/>
            </a:pPr>
            <a:r>
              <a:rPr lang="fr-FR" sz="3200" dirty="0"/>
              <a:t>Modèle linéaire évolué</a:t>
            </a:r>
          </a:p>
          <a:p>
            <a:pPr marL="457200" indent="-457200" algn="ctr">
              <a:buFont typeface="Wingdings" panose="05000000000000000000" pitchFamily="2" charset="2"/>
              <a:buChar char="§"/>
            </a:pPr>
            <a:r>
              <a:rPr lang="fr-FR" sz="3200" dirty="0"/>
              <a:t>Mise en pratique</a:t>
            </a:r>
          </a:p>
        </p:txBody>
      </p:sp>
      <p:pic>
        <p:nvPicPr>
          <p:cNvPr id="5123" name="Picture 3">
            <a:extLst>
              <a:ext uri="{FF2B5EF4-FFF2-40B4-BE49-F238E27FC236}">
                <a16:creationId xmlns:a16="http://schemas.microsoft.com/office/drawing/2014/main" id="{1FA905E7-5D7A-414B-BA4E-6BAAC78C83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585" y="2219978"/>
            <a:ext cx="3141742" cy="2061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7" name="Picture 7">
            <a:extLst>
              <a:ext uri="{FF2B5EF4-FFF2-40B4-BE49-F238E27FC236}">
                <a16:creationId xmlns:a16="http://schemas.microsoft.com/office/drawing/2014/main" id="{D57873F0-B3C7-46E8-A248-D39946E0B8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585" y="4638022"/>
            <a:ext cx="3141742" cy="2018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D0F51128-5C1A-425C-B289-88710DE9F5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9352" y="4638022"/>
            <a:ext cx="3141742" cy="2018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AB29BED4-401C-4267-BD6F-2C65A888DE6A}"/>
              </a:ext>
            </a:extLst>
          </p:cNvPr>
          <p:cNvSpPr txBox="1"/>
          <p:nvPr/>
        </p:nvSpPr>
        <p:spPr>
          <a:xfrm>
            <a:off x="1334248" y="1542869"/>
            <a:ext cx="7164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MLP </a:t>
            </a:r>
            <a:r>
              <a:rPr lang="fr-FR" sz="1200" dirty="0" err="1"/>
              <a:t>c++</a:t>
            </a:r>
            <a:endParaRPr lang="fr-FR" sz="1200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C2E41934-E70B-4534-B89C-917C9280681B}"/>
              </a:ext>
            </a:extLst>
          </p:cNvPr>
          <p:cNvSpPr txBox="1"/>
          <p:nvPr/>
        </p:nvSpPr>
        <p:spPr>
          <a:xfrm>
            <a:off x="10035406" y="1521137"/>
            <a:ext cx="7696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MLP Rust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4588C898-32DD-4AAE-89BA-BA477B7EB7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8675" y="2223154"/>
            <a:ext cx="3136902" cy="2058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1558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8DA3202-1880-4994-8DE4-BD0C24518F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998290"/>
          </a:xfrm>
        </p:spPr>
        <p:txBody>
          <a:bodyPr>
            <a:normAutofit/>
          </a:bodyPr>
          <a:lstStyle/>
          <a:p>
            <a:pPr algn="l"/>
            <a:r>
              <a:rPr lang="fr-FR" sz="3200" dirty="0"/>
              <a:t>Implémentation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774EB63-6D27-4A74-BF35-B7D565DFF3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1921257"/>
            <a:ext cx="12192000" cy="1255188"/>
          </a:xfrm>
        </p:spPr>
        <p:txBody>
          <a:bodyPr>
            <a:noAutofit/>
          </a:bodyPr>
          <a:lstStyle/>
          <a:p>
            <a:r>
              <a:rPr lang="fr-FR" sz="4000" dirty="0"/>
              <a:t>RBF</a:t>
            </a:r>
          </a:p>
          <a:p>
            <a:r>
              <a:rPr lang="fr-FR" sz="1800" dirty="0"/>
              <a:t>(Radial Basic </a:t>
            </a:r>
            <a:r>
              <a:rPr lang="fr-FR" sz="1800" dirty="0" err="1"/>
              <a:t>Function</a:t>
            </a:r>
            <a:r>
              <a:rPr lang="fr-FR" sz="1800" dirty="0"/>
              <a:t>)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8821F7E-DF2D-4F06-B794-79728E69C3E1}"/>
              </a:ext>
            </a:extLst>
          </p:cNvPr>
          <p:cNvSpPr txBox="1"/>
          <p:nvPr/>
        </p:nvSpPr>
        <p:spPr>
          <a:xfrm>
            <a:off x="0" y="4099413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Font typeface="Wingdings" panose="05000000000000000000" pitchFamily="2" charset="2"/>
              <a:buChar char="§"/>
            </a:pPr>
            <a:r>
              <a:rPr lang="fr-FR" sz="3200" dirty="0"/>
              <a:t>Principes</a:t>
            </a:r>
          </a:p>
        </p:txBody>
      </p:sp>
      <p:pic>
        <p:nvPicPr>
          <p:cNvPr id="10242" name="Picture 2" descr="Test Run - réseaux fonction radiale de base pour les programmeurs ...">
            <a:extLst>
              <a:ext uri="{FF2B5EF4-FFF2-40B4-BE49-F238E27FC236}">
                <a16:creationId xmlns:a16="http://schemas.microsoft.com/office/drawing/2014/main" id="{894671AD-9772-4494-A80A-ABDF341075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" y="1709737"/>
            <a:ext cx="4041002" cy="3438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21156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8DA3202-1880-4994-8DE4-BD0C24518F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998290"/>
          </a:xfrm>
        </p:spPr>
        <p:txBody>
          <a:bodyPr>
            <a:normAutofit/>
          </a:bodyPr>
          <a:lstStyle/>
          <a:p>
            <a:pPr algn="l"/>
            <a:r>
              <a:rPr lang="fr-FR" sz="3200" dirty="0"/>
              <a:t>Implémentation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774EB63-6D27-4A74-BF35-B7D565DFF3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1921257"/>
            <a:ext cx="12192000" cy="1255188"/>
          </a:xfrm>
        </p:spPr>
        <p:txBody>
          <a:bodyPr>
            <a:noAutofit/>
          </a:bodyPr>
          <a:lstStyle/>
          <a:p>
            <a:r>
              <a:rPr lang="fr-FR" sz="4000" dirty="0"/>
              <a:t>RBF</a:t>
            </a:r>
          </a:p>
          <a:p>
            <a:r>
              <a:rPr lang="fr-FR" sz="1800" dirty="0"/>
              <a:t>(Radial Basic </a:t>
            </a:r>
            <a:r>
              <a:rPr lang="fr-FR" sz="1800" dirty="0" err="1"/>
              <a:t>Function</a:t>
            </a:r>
            <a:r>
              <a:rPr lang="fr-FR" sz="1800" dirty="0"/>
              <a:t>)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8821F7E-DF2D-4F06-B794-79728E69C3E1}"/>
              </a:ext>
            </a:extLst>
          </p:cNvPr>
          <p:cNvSpPr txBox="1"/>
          <p:nvPr/>
        </p:nvSpPr>
        <p:spPr>
          <a:xfrm>
            <a:off x="0" y="4099413"/>
            <a:ext cx="12192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Font typeface="Wingdings" panose="05000000000000000000" pitchFamily="2" charset="2"/>
              <a:buChar char="§"/>
            </a:pPr>
            <a:r>
              <a:rPr lang="fr-FR" sz="3200" dirty="0"/>
              <a:t>Principes</a:t>
            </a:r>
          </a:p>
          <a:p>
            <a:pPr marL="457200" indent="-457200" algn="ctr">
              <a:buFont typeface="Wingdings" panose="05000000000000000000" pitchFamily="2" charset="2"/>
              <a:buChar char="§"/>
            </a:pPr>
            <a:r>
              <a:rPr lang="fr-FR" sz="3200" dirty="0"/>
              <a:t>Mise en pratique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798B09F5-D819-40EF-B73B-E391B11564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516" y="2169265"/>
            <a:ext cx="3107245" cy="2038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7AA1F680-9F1E-431F-92AA-C23547C592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516" y="4638022"/>
            <a:ext cx="3107245" cy="1996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F397537B-08FE-414C-88B5-42972BE23F2E}"/>
              </a:ext>
            </a:extLst>
          </p:cNvPr>
          <p:cNvSpPr txBox="1"/>
          <p:nvPr/>
        </p:nvSpPr>
        <p:spPr>
          <a:xfrm>
            <a:off x="1334248" y="1542869"/>
            <a:ext cx="6779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RBF </a:t>
            </a:r>
            <a:r>
              <a:rPr lang="fr-FR" sz="1200" dirty="0" err="1"/>
              <a:t>c++</a:t>
            </a:r>
            <a:endParaRPr lang="fr-FR" sz="1200" dirty="0"/>
          </a:p>
        </p:txBody>
      </p:sp>
    </p:spTree>
    <p:extLst>
      <p:ext uri="{BB962C8B-B14F-4D97-AF65-F5344CB8AC3E}">
        <p14:creationId xmlns:p14="http://schemas.microsoft.com/office/powerpoint/2010/main" val="25695024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8DA3202-1880-4994-8DE4-BD0C24518F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998290"/>
          </a:xfrm>
        </p:spPr>
        <p:txBody>
          <a:bodyPr>
            <a:normAutofit/>
          </a:bodyPr>
          <a:lstStyle/>
          <a:p>
            <a:pPr algn="l"/>
            <a:r>
              <a:rPr lang="fr-FR" sz="3200" dirty="0"/>
              <a:t>Implémentation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774EB63-6D27-4A74-BF35-B7D565DFF3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1921257"/>
            <a:ext cx="12192000" cy="1255188"/>
          </a:xfrm>
        </p:spPr>
        <p:txBody>
          <a:bodyPr>
            <a:noAutofit/>
          </a:bodyPr>
          <a:lstStyle/>
          <a:p>
            <a:r>
              <a:rPr lang="fr-FR" sz="4000" dirty="0"/>
              <a:t>RBF</a:t>
            </a:r>
          </a:p>
          <a:p>
            <a:r>
              <a:rPr lang="fr-FR" sz="1800" dirty="0"/>
              <a:t>(Radial Basic </a:t>
            </a:r>
            <a:r>
              <a:rPr lang="fr-FR" sz="1800" dirty="0" err="1"/>
              <a:t>Function</a:t>
            </a:r>
            <a:r>
              <a:rPr lang="fr-FR" sz="1800" dirty="0"/>
              <a:t>)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8821F7E-DF2D-4F06-B794-79728E69C3E1}"/>
              </a:ext>
            </a:extLst>
          </p:cNvPr>
          <p:cNvSpPr txBox="1"/>
          <p:nvPr/>
        </p:nvSpPr>
        <p:spPr>
          <a:xfrm>
            <a:off x="0" y="4099413"/>
            <a:ext cx="12192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Font typeface="Wingdings" panose="05000000000000000000" pitchFamily="2" charset="2"/>
              <a:buChar char="§"/>
            </a:pPr>
            <a:r>
              <a:rPr lang="fr-FR" sz="3200" dirty="0"/>
              <a:t>Principes</a:t>
            </a:r>
          </a:p>
          <a:p>
            <a:pPr marL="457200" indent="-457200" algn="ctr">
              <a:buFont typeface="Wingdings" panose="05000000000000000000" pitchFamily="2" charset="2"/>
              <a:buChar char="§"/>
            </a:pPr>
            <a:r>
              <a:rPr lang="fr-FR" sz="3200" dirty="0"/>
              <a:t>Mise en pratique</a:t>
            </a:r>
          </a:p>
          <a:p>
            <a:pPr marL="457200" indent="-457200" algn="ctr">
              <a:buFont typeface="Wingdings" panose="05000000000000000000" pitchFamily="2" charset="2"/>
              <a:buChar char="§"/>
            </a:pPr>
            <a:r>
              <a:rPr lang="fr-FR" sz="3200" dirty="0"/>
              <a:t>Amélioration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6E4FD14-3994-40AA-A2A3-7EA899AD96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5392" y="4288564"/>
            <a:ext cx="367665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FBF1D531-3034-4955-9B6F-16DC2EE14D56}"/>
              </a:ext>
            </a:extLst>
          </p:cNvPr>
          <p:cNvSpPr txBox="1"/>
          <p:nvPr/>
        </p:nvSpPr>
        <p:spPr>
          <a:xfrm>
            <a:off x="9641588" y="1411183"/>
            <a:ext cx="12642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RBF </a:t>
            </a:r>
            <a:r>
              <a:rPr lang="fr-FR" sz="1200" dirty="0" err="1"/>
              <a:t>clusterd</a:t>
            </a:r>
            <a:r>
              <a:rPr lang="fr-FR" sz="1200" dirty="0"/>
              <a:t> Rust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5BEB06ED-4156-4B8C-AA24-51D982F9EE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3491" y="1688182"/>
            <a:ext cx="360045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88269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8DA3202-1880-4994-8DE4-BD0C24518F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998290"/>
          </a:xfrm>
        </p:spPr>
        <p:txBody>
          <a:bodyPr>
            <a:normAutofit/>
          </a:bodyPr>
          <a:lstStyle/>
          <a:p>
            <a:pPr algn="l"/>
            <a:r>
              <a:rPr lang="fr-FR" sz="3200" dirty="0"/>
              <a:t>Implémentation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774EB63-6D27-4A74-BF35-B7D565DFF3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1921257"/>
            <a:ext cx="12192000" cy="1255188"/>
          </a:xfrm>
        </p:spPr>
        <p:txBody>
          <a:bodyPr>
            <a:noAutofit/>
          </a:bodyPr>
          <a:lstStyle/>
          <a:p>
            <a:r>
              <a:rPr lang="fr-FR" sz="4000" dirty="0"/>
              <a:t>SVM</a:t>
            </a:r>
          </a:p>
          <a:p>
            <a:r>
              <a:rPr lang="fr-FR" sz="1800" dirty="0"/>
              <a:t>(Support </a:t>
            </a:r>
            <a:r>
              <a:rPr lang="fr-FR" sz="1800" dirty="0" err="1"/>
              <a:t>Vector</a:t>
            </a:r>
            <a:r>
              <a:rPr lang="fr-FR" sz="1800" dirty="0"/>
              <a:t> Machine) (Séparateurs à Vaste Marge)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8821F7E-DF2D-4F06-B794-79728E69C3E1}"/>
              </a:ext>
            </a:extLst>
          </p:cNvPr>
          <p:cNvSpPr txBox="1"/>
          <p:nvPr/>
        </p:nvSpPr>
        <p:spPr>
          <a:xfrm>
            <a:off x="0" y="4099413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Font typeface="Wingdings" panose="05000000000000000000" pitchFamily="2" charset="2"/>
              <a:buChar char="§"/>
            </a:pPr>
            <a:r>
              <a:rPr lang="fr-FR" sz="3200" dirty="0"/>
              <a:t>Principes</a:t>
            </a:r>
          </a:p>
        </p:txBody>
      </p:sp>
      <p:pic>
        <p:nvPicPr>
          <p:cNvPr id="11266" name="Picture 2" descr="Machine à vecteurs de support — Wikipédia">
            <a:extLst>
              <a:ext uri="{FF2B5EF4-FFF2-40B4-BE49-F238E27FC236}">
                <a16:creationId xmlns:a16="http://schemas.microsoft.com/office/drawing/2014/main" id="{7101B623-DB04-4787-8D36-55196B7606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3895725"/>
            <a:ext cx="3810000" cy="2266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05965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8DA3202-1880-4994-8DE4-BD0C24518F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998290"/>
          </a:xfrm>
        </p:spPr>
        <p:txBody>
          <a:bodyPr>
            <a:normAutofit/>
          </a:bodyPr>
          <a:lstStyle/>
          <a:p>
            <a:pPr algn="l"/>
            <a:r>
              <a:rPr lang="fr-FR" sz="3200" dirty="0"/>
              <a:t>Implémentation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774EB63-6D27-4A74-BF35-B7D565DFF3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1921257"/>
            <a:ext cx="12192000" cy="1255188"/>
          </a:xfrm>
        </p:spPr>
        <p:txBody>
          <a:bodyPr>
            <a:noAutofit/>
          </a:bodyPr>
          <a:lstStyle/>
          <a:p>
            <a:r>
              <a:rPr lang="fr-FR" sz="4000" dirty="0"/>
              <a:t>SVM</a:t>
            </a:r>
          </a:p>
          <a:p>
            <a:r>
              <a:rPr lang="fr-FR" sz="1800" dirty="0"/>
              <a:t>(Support </a:t>
            </a:r>
            <a:r>
              <a:rPr lang="fr-FR" sz="1800" dirty="0" err="1"/>
              <a:t>Vector</a:t>
            </a:r>
            <a:r>
              <a:rPr lang="fr-FR" sz="1800" dirty="0"/>
              <a:t> Machine) (Séparateurs à Vaste Marge)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8821F7E-DF2D-4F06-B794-79728E69C3E1}"/>
              </a:ext>
            </a:extLst>
          </p:cNvPr>
          <p:cNvSpPr txBox="1"/>
          <p:nvPr/>
        </p:nvSpPr>
        <p:spPr>
          <a:xfrm>
            <a:off x="0" y="4099413"/>
            <a:ext cx="12192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Font typeface="Wingdings" panose="05000000000000000000" pitchFamily="2" charset="2"/>
              <a:buChar char="§"/>
            </a:pPr>
            <a:r>
              <a:rPr lang="fr-FR" sz="3200" dirty="0"/>
              <a:t>Principes</a:t>
            </a:r>
          </a:p>
          <a:p>
            <a:pPr marL="457200" indent="-457200" algn="ctr">
              <a:buFont typeface="Wingdings" panose="05000000000000000000" pitchFamily="2" charset="2"/>
              <a:buChar char="§"/>
            </a:pPr>
            <a:r>
              <a:rPr lang="fr-FR" sz="3200" dirty="0"/>
              <a:t>Mise en pratique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AE44913-2122-4EBD-8E7E-1F34D31D2C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769" y="2291311"/>
            <a:ext cx="2972935" cy="1950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DDD4E8A-ED8C-4C30-81A7-0BFE0BCDCA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770" y="4780854"/>
            <a:ext cx="2972934" cy="1910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51E38072-0ED4-4FD5-8392-3AAF124A672D}"/>
              </a:ext>
            </a:extLst>
          </p:cNvPr>
          <p:cNvSpPr txBox="1"/>
          <p:nvPr/>
        </p:nvSpPr>
        <p:spPr>
          <a:xfrm>
            <a:off x="1334248" y="1542869"/>
            <a:ext cx="7282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SVM </a:t>
            </a:r>
            <a:r>
              <a:rPr lang="fr-FR" sz="1200" dirty="0" err="1"/>
              <a:t>c++</a:t>
            </a:r>
            <a:endParaRPr lang="fr-FR" sz="1200" dirty="0"/>
          </a:p>
        </p:txBody>
      </p:sp>
    </p:spTree>
    <p:extLst>
      <p:ext uri="{BB962C8B-B14F-4D97-AF65-F5344CB8AC3E}">
        <p14:creationId xmlns:p14="http://schemas.microsoft.com/office/powerpoint/2010/main" val="35852102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8DA3202-1880-4994-8DE4-BD0C24518F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998290"/>
          </a:xfrm>
        </p:spPr>
        <p:txBody>
          <a:bodyPr>
            <a:normAutofit/>
          </a:bodyPr>
          <a:lstStyle/>
          <a:p>
            <a:pPr algn="l"/>
            <a:r>
              <a:rPr lang="fr-FR" sz="3200" dirty="0"/>
              <a:t>Implémentation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774EB63-6D27-4A74-BF35-B7D565DFF3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1921257"/>
            <a:ext cx="12192000" cy="1255188"/>
          </a:xfrm>
        </p:spPr>
        <p:txBody>
          <a:bodyPr>
            <a:noAutofit/>
          </a:bodyPr>
          <a:lstStyle/>
          <a:p>
            <a:r>
              <a:rPr lang="fr-FR" sz="4000" dirty="0"/>
              <a:t>SVM</a:t>
            </a:r>
          </a:p>
          <a:p>
            <a:r>
              <a:rPr lang="fr-FR" sz="1800" dirty="0"/>
              <a:t>(Support </a:t>
            </a:r>
            <a:r>
              <a:rPr lang="fr-FR" sz="1800" dirty="0" err="1"/>
              <a:t>Vector</a:t>
            </a:r>
            <a:r>
              <a:rPr lang="fr-FR" sz="1800" dirty="0"/>
              <a:t> Machine) (Séparateurs à Vaste Marge)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8821F7E-DF2D-4F06-B794-79728E69C3E1}"/>
              </a:ext>
            </a:extLst>
          </p:cNvPr>
          <p:cNvSpPr txBox="1"/>
          <p:nvPr/>
        </p:nvSpPr>
        <p:spPr>
          <a:xfrm>
            <a:off x="0" y="4099413"/>
            <a:ext cx="12192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Font typeface="Wingdings" panose="05000000000000000000" pitchFamily="2" charset="2"/>
              <a:buChar char="§"/>
            </a:pPr>
            <a:r>
              <a:rPr lang="fr-FR" sz="3200" dirty="0"/>
              <a:t>Principes</a:t>
            </a:r>
          </a:p>
          <a:p>
            <a:pPr marL="457200" indent="-457200" algn="ctr">
              <a:buFont typeface="Wingdings" panose="05000000000000000000" pitchFamily="2" charset="2"/>
              <a:buChar char="§"/>
            </a:pPr>
            <a:r>
              <a:rPr lang="fr-FR" sz="3200" dirty="0"/>
              <a:t>Mise en pratique</a:t>
            </a:r>
          </a:p>
          <a:p>
            <a:pPr marL="457200" indent="-457200" algn="ctr">
              <a:buFont typeface="Wingdings" panose="05000000000000000000" pitchFamily="2" charset="2"/>
              <a:buChar char="§"/>
            </a:pPr>
            <a:r>
              <a:rPr lang="fr-FR" sz="3200" dirty="0"/>
              <a:t>Amélioration</a:t>
            </a:r>
          </a:p>
        </p:txBody>
      </p:sp>
    </p:spTree>
    <p:extLst>
      <p:ext uri="{BB962C8B-B14F-4D97-AF65-F5344CB8AC3E}">
        <p14:creationId xmlns:p14="http://schemas.microsoft.com/office/powerpoint/2010/main" val="8473362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09BB349-F861-4661-AC45-B72E649DFB2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Mise en Application</a:t>
            </a:r>
          </a:p>
        </p:txBody>
      </p:sp>
    </p:spTree>
    <p:extLst>
      <p:ext uri="{BB962C8B-B14F-4D97-AF65-F5344CB8AC3E}">
        <p14:creationId xmlns:p14="http://schemas.microsoft.com/office/powerpoint/2010/main" val="39185638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8DA3202-1880-4994-8DE4-BD0C24518F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998290"/>
          </a:xfrm>
        </p:spPr>
        <p:txBody>
          <a:bodyPr>
            <a:normAutofit/>
          </a:bodyPr>
          <a:lstStyle/>
          <a:p>
            <a:pPr algn="l"/>
            <a:r>
              <a:rPr lang="fr-FR" sz="3200" dirty="0"/>
              <a:t>Mise en application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774EB63-6D27-4A74-BF35-B7D565DFF3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1921257"/>
            <a:ext cx="12192000" cy="1255188"/>
          </a:xfrm>
        </p:spPr>
        <p:txBody>
          <a:bodyPr>
            <a:noAutofit/>
          </a:bodyPr>
          <a:lstStyle/>
          <a:p>
            <a:r>
              <a:rPr lang="fr-FR" sz="4000" dirty="0"/>
              <a:t>MLP</a:t>
            </a:r>
            <a:endParaRPr lang="fr-FR" sz="1800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8821F7E-DF2D-4F06-B794-79728E69C3E1}"/>
              </a:ext>
            </a:extLst>
          </p:cNvPr>
          <p:cNvSpPr txBox="1"/>
          <p:nvPr/>
        </p:nvSpPr>
        <p:spPr>
          <a:xfrm>
            <a:off x="0" y="4099413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Font typeface="Wingdings" panose="05000000000000000000" pitchFamily="2" charset="2"/>
              <a:buChar char="§"/>
            </a:pPr>
            <a:r>
              <a:rPr lang="fr-FR" sz="3200" dirty="0"/>
              <a:t>Application au </a:t>
            </a:r>
            <a:r>
              <a:rPr lang="fr-FR" sz="3200" dirty="0" err="1"/>
              <a:t>Dataset</a:t>
            </a:r>
            <a:endParaRPr lang="fr-FR" sz="3200" dirty="0"/>
          </a:p>
        </p:txBody>
      </p:sp>
    </p:spTree>
    <p:extLst>
      <p:ext uri="{BB962C8B-B14F-4D97-AF65-F5344CB8AC3E}">
        <p14:creationId xmlns:p14="http://schemas.microsoft.com/office/powerpoint/2010/main" val="22533106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8DA3202-1880-4994-8DE4-BD0C24518F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998290"/>
          </a:xfrm>
        </p:spPr>
        <p:txBody>
          <a:bodyPr>
            <a:normAutofit/>
          </a:bodyPr>
          <a:lstStyle/>
          <a:p>
            <a:pPr algn="l"/>
            <a:r>
              <a:rPr lang="fr-FR" sz="3200" dirty="0"/>
              <a:t>Mise en application - MLP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0A4EFE49-1E4C-4161-9EAC-71CE238908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473175"/>
            <a:ext cx="5852172" cy="4389129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F95EE034-7512-42F5-A4D4-6696F661208B}"/>
              </a:ext>
            </a:extLst>
          </p:cNvPr>
          <p:cNvSpPr txBox="1"/>
          <p:nvPr/>
        </p:nvSpPr>
        <p:spPr>
          <a:xfrm>
            <a:off x="864066" y="1473175"/>
            <a:ext cx="3545714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MLP : </a:t>
            </a:r>
          </a:p>
          <a:p>
            <a:r>
              <a:rPr lang="en-US" dirty="0"/>
              <a:t>    [768, 128, 3]</a:t>
            </a:r>
          </a:p>
          <a:p>
            <a:r>
              <a:rPr lang="en-US" dirty="0"/>
              <a:t>    alpha : 0.01</a:t>
            </a:r>
          </a:p>
          <a:p>
            <a:r>
              <a:rPr lang="en-US" dirty="0"/>
              <a:t>    iteration : 40</a:t>
            </a:r>
          </a:p>
          <a:p>
            <a:r>
              <a:rPr lang="en-US" dirty="0"/>
              <a:t>    shuffle : True</a:t>
            </a:r>
          </a:p>
          <a:p>
            <a:r>
              <a:rPr lang="en-US" dirty="0"/>
              <a:t>    train all samples every loop : True</a:t>
            </a:r>
          </a:p>
          <a:p>
            <a:r>
              <a:rPr lang="en-US" dirty="0"/>
              <a:t>    images size : 16x16</a:t>
            </a:r>
            <a:endParaRPr lang="fr-FR" dirty="0"/>
          </a:p>
        </p:txBody>
      </p:sp>
      <p:graphicFrame>
        <p:nvGraphicFramePr>
          <p:cNvPr id="15" name="Tableau 15">
            <a:extLst>
              <a:ext uri="{FF2B5EF4-FFF2-40B4-BE49-F238E27FC236}">
                <a16:creationId xmlns:a16="http://schemas.microsoft.com/office/drawing/2014/main" id="{51C3B15F-EAAE-4D89-A413-D5322260E5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6333428"/>
              </p:ext>
            </p:extLst>
          </p:nvPr>
        </p:nvGraphicFramePr>
        <p:xfrm>
          <a:off x="864067" y="3979385"/>
          <a:ext cx="3545715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905">
                  <a:extLst>
                    <a:ext uri="{9D8B030D-6E8A-4147-A177-3AD203B41FA5}">
                      <a16:colId xmlns:a16="http://schemas.microsoft.com/office/drawing/2014/main" val="431374369"/>
                    </a:ext>
                  </a:extLst>
                </a:gridCol>
                <a:gridCol w="1181905">
                  <a:extLst>
                    <a:ext uri="{9D8B030D-6E8A-4147-A177-3AD203B41FA5}">
                      <a16:colId xmlns:a16="http://schemas.microsoft.com/office/drawing/2014/main" val="2613576292"/>
                    </a:ext>
                  </a:extLst>
                </a:gridCol>
                <a:gridCol w="1181905">
                  <a:extLst>
                    <a:ext uri="{9D8B030D-6E8A-4147-A177-3AD203B41FA5}">
                      <a16:colId xmlns:a16="http://schemas.microsoft.com/office/drawing/2014/main" val="4187297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b="0" dirty="0">
                          <a:solidFill>
                            <a:schemeClr val="tx1"/>
                          </a:solidFill>
                        </a:rPr>
                        <a:t>1432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0" dirty="0">
                          <a:solidFill>
                            <a:schemeClr val="tx1"/>
                          </a:solidFill>
                        </a:rPr>
                        <a:t>117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0" dirty="0">
                          <a:solidFill>
                            <a:schemeClr val="tx1"/>
                          </a:solidFill>
                        </a:rPr>
                        <a:t>221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05405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b="0" dirty="0">
                          <a:solidFill>
                            <a:schemeClr val="tx1"/>
                          </a:solidFill>
                        </a:rPr>
                        <a:t>263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0" dirty="0">
                          <a:solidFill>
                            <a:schemeClr val="tx1"/>
                          </a:solidFill>
                        </a:rPr>
                        <a:t>1147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0" dirty="0">
                          <a:solidFill>
                            <a:schemeClr val="tx1"/>
                          </a:solidFill>
                        </a:rPr>
                        <a:t>220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12639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b="0" dirty="0">
                          <a:solidFill>
                            <a:schemeClr val="tx1"/>
                          </a:solidFill>
                        </a:rPr>
                        <a:t>319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0" dirty="0">
                          <a:solidFill>
                            <a:schemeClr val="tx1"/>
                          </a:solidFill>
                        </a:rPr>
                        <a:t>364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0" dirty="0">
                          <a:solidFill>
                            <a:schemeClr val="tx1"/>
                          </a:solidFill>
                        </a:rPr>
                        <a:t>1132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19585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fr-FR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82680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b="0" dirty="0">
                          <a:solidFill>
                            <a:schemeClr val="tx1"/>
                          </a:solidFill>
                        </a:rPr>
                        <a:t>42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0" dirty="0">
                          <a:solidFill>
                            <a:schemeClr val="tx1"/>
                          </a:solidFill>
                        </a:rPr>
                        <a:t>14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37293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0" dirty="0">
                          <a:solidFill>
                            <a:schemeClr val="tx1"/>
                          </a:solidFill>
                        </a:rPr>
                        <a:t>36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0" dirty="0">
                          <a:solidFill>
                            <a:schemeClr val="tx1"/>
                          </a:solidFill>
                        </a:rPr>
                        <a:t>14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40754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0" dirty="0">
                          <a:solidFill>
                            <a:schemeClr val="tx1"/>
                          </a:solidFill>
                        </a:rPr>
                        <a:t>43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01949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414669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8DA3202-1880-4994-8DE4-BD0C24518F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998290"/>
          </a:xfrm>
        </p:spPr>
        <p:txBody>
          <a:bodyPr>
            <a:normAutofit/>
          </a:bodyPr>
          <a:lstStyle/>
          <a:p>
            <a:pPr algn="l"/>
            <a:r>
              <a:rPr lang="fr-FR" sz="3200" dirty="0"/>
              <a:t>Problématique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774EB63-6D27-4A74-BF35-B7D565DFF3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1921257"/>
            <a:ext cx="12192000" cy="1255188"/>
          </a:xfrm>
        </p:spPr>
        <p:txBody>
          <a:bodyPr>
            <a:noAutofit/>
          </a:bodyPr>
          <a:lstStyle/>
          <a:p>
            <a:r>
              <a:rPr lang="fr-FR" sz="4000" dirty="0"/>
              <a:t>Créer un algorithme capable de reconnaitre les personnages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8821F7E-DF2D-4F06-B794-79728E69C3E1}"/>
              </a:ext>
            </a:extLst>
          </p:cNvPr>
          <p:cNvSpPr txBox="1"/>
          <p:nvPr/>
        </p:nvSpPr>
        <p:spPr>
          <a:xfrm>
            <a:off x="0" y="4099413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Font typeface="Wingdings" panose="05000000000000000000" pitchFamily="2" charset="2"/>
              <a:buChar char="§"/>
            </a:pPr>
            <a:r>
              <a:rPr lang="fr-FR" sz="3200" dirty="0"/>
              <a:t>Méthode triviale</a:t>
            </a:r>
          </a:p>
        </p:txBody>
      </p:sp>
    </p:spTree>
    <p:extLst>
      <p:ext uri="{BB962C8B-B14F-4D97-AF65-F5344CB8AC3E}">
        <p14:creationId xmlns:p14="http://schemas.microsoft.com/office/powerpoint/2010/main" val="36854996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8DA3202-1880-4994-8DE4-BD0C24518F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998290"/>
          </a:xfrm>
        </p:spPr>
        <p:txBody>
          <a:bodyPr>
            <a:normAutofit/>
          </a:bodyPr>
          <a:lstStyle/>
          <a:p>
            <a:pPr algn="l"/>
            <a:r>
              <a:rPr lang="fr-FR" sz="3200" dirty="0"/>
              <a:t>Mise en application - MLP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F95EE034-7512-42F5-A4D4-6696F661208B}"/>
              </a:ext>
            </a:extLst>
          </p:cNvPr>
          <p:cNvSpPr txBox="1"/>
          <p:nvPr/>
        </p:nvSpPr>
        <p:spPr>
          <a:xfrm>
            <a:off x="864066" y="1473175"/>
            <a:ext cx="3545714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MLP : </a:t>
            </a:r>
          </a:p>
          <a:p>
            <a:r>
              <a:rPr lang="en-US" dirty="0"/>
              <a:t>    [768, 128, 3]</a:t>
            </a:r>
          </a:p>
          <a:p>
            <a:r>
              <a:rPr lang="en-US" dirty="0"/>
              <a:t>    alpha : 0.001</a:t>
            </a:r>
          </a:p>
          <a:p>
            <a:r>
              <a:rPr lang="en-US" dirty="0"/>
              <a:t>    iteration : 40</a:t>
            </a:r>
          </a:p>
          <a:p>
            <a:r>
              <a:rPr lang="en-US" dirty="0"/>
              <a:t>    shuffle : True</a:t>
            </a:r>
          </a:p>
          <a:p>
            <a:r>
              <a:rPr lang="en-US" dirty="0"/>
              <a:t>    train all samples every loop : True</a:t>
            </a:r>
          </a:p>
          <a:p>
            <a:r>
              <a:rPr lang="en-US" dirty="0"/>
              <a:t>    images size : 16x16</a:t>
            </a:r>
            <a:endParaRPr lang="fr-FR" dirty="0"/>
          </a:p>
        </p:txBody>
      </p:sp>
      <p:graphicFrame>
        <p:nvGraphicFramePr>
          <p:cNvPr id="15" name="Tableau 15">
            <a:extLst>
              <a:ext uri="{FF2B5EF4-FFF2-40B4-BE49-F238E27FC236}">
                <a16:creationId xmlns:a16="http://schemas.microsoft.com/office/drawing/2014/main" id="{51C3B15F-EAAE-4D89-A413-D5322260E5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7928981"/>
              </p:ext>
            </p:extLst>
          </p:nvPr>
        </p:nvGraphicFramePr>
        <p:xfrm>
          <a:off x="864067" y="3979385"/>
          <a:ext cx="3545715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905">
                  <a:extLst>
                    <a:ext uri="{9D8B030D-6E8A-4147-A177-3AD203B41FA5}">
                      <a16:colId xmlns:a16="http://schemas.microsoft.com/office/drawing/2014/main" val="431374369"/>
                    </a:ext>
                  </a:extLst>
                </a:gridCol>
                <a:gridCol w="1181905">
                  <a:extLst>
                    <a:ext uri="{9D8B030D-6E8A-4147-A177-3AD203B41FA5}">
                      <a16:colId xmlns:a16="http://schemas.microsoft.com/office/drawing/2014/main" val="2613576292"/>
                    </a:ext>
                  </a:extLst>
                </a:gridCol>
                <a:gridCol w="1181905">
                  <a:extLst>
                    <a:ext uri="{9D8B030D-6E8A-4147-A177-3AD203B41FA5}">
                      <a16:colId xmlns:a16="http://schemas.microsoft.com/office/drawing/2014/main" val="4187297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0" dirty="0">
                          <a:solidFill>
                            <a:schemeClr val="tx1"/>
                          </a:solidFill>
                        </a:rPr>
                        <a:t>807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0" dirty="0">
                          <a:solidFill>
                            <a:schemeClr val="tx1"/>
                          </a:solidFill>
                        </a:rPr>
                        <a:t>957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05405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0" dirty="0">
                          <a:solidFill>
                            <a:schemeClr val="tx1"/>
                          </a:solidFill>
                        </a:rPr>
                        <a:t>1356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0" dirty="0">
                          <a:solidFill>
                            <a:schemeClr val="tx1"/>
                          </a:solidFill>
                        </a:rPr>
                        <a:t>272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12639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0" dirty="0">
                          <a:solidFill>
                            <a:schemeClr val="tx1"/>
                          </a:solidFill>
                        </a:rPr>
                        <a:t>338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0" dirty="0">
                          <a:solidFill>
                            <a:schemeClr val="tx1"/>
                          </a:solidFill>
                        </a:rPr>
                        <a:t>1477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19585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fr-FR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82680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0" dirty="0">
                          <a:solidFill>
                            <a:schemeClr val="tx1"/>
                          </a:solidFill>
                        </a:rPr>
                        <a:t>31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0" dirty="0">
                          <a:solidFill>
                            <a:schemeClr val="tx1"/>
                          </a:solidFill>
                        </a:rPr>
                        <a:t>28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37293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0" dirty="0">
                          <a:solidFill>
                            <a:schemeClr val="tx1"/>
                          </a:solidFill>
                        </a:rPr>
                        <a:t>52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40754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0" dirty="0">
                          <a:solidFill>
                            <a:schemeClr val="tx1"/>
                          </a:solidFill>
                        </a:rPr>
                        <a:t>14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0" dirty="0">
                          <a:solidFill>
                            <a:schemeClr val="tx1"/>
                          </a:solidFill>
                        </a:rPr>
                        <a:t>46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0194929"/>
                  </a:ext>
                </a:extLst>
              </a:tr>
            </a:tbl>
          </a:graphicData>
        </a:graphic>
      </p:graphicFrame>
      <p:pic>
        <p:nvPicPr>
          <p:cNvPr id="5" name="Image 4">
            <a:extLst>
              <a:ext uri="{FF2B5EF4-FFF2-40B4-BE49-F238E27FC236}">
                <a16:creationId xmlns:a16="http://schemas.microsoft.com/office/drawing/2014/main" id="{96CC2402-8D5E-4AA5-84DC-71CBED7967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473175"/>
            <a:ext cx="5852172" cy="43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5997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8DA3202-1880-4994-8DE4-BD0C24518F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998290"/>
          </a:xfrm>
        </p:spPr>
        <p:txBody>
          <a:bodyPr>
            <a:normAutofit/>
          </a:bodyPr>
          <a:lstStyle/>
          <a:p>
            <a:pPr algn="l"/>
            <a:r>
              <a:rPr lang="fr-FR" sz="3200" dirty="0"/>
              <a:t>Mise en application - MLP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F95EE034-7512-42F5-A4D4-6696F661208B}"/>
              </a:ext>
            </a:extLst>
          </p:cNvPr>
          <p:cNvSpPr txBox="1"/>
          <p:nvPr/>
        </p:nvSpPr>
        <p:spPr>
          <a:xfrm>
            <a:off x="864066" y="1473175"/>
            <a:ext cx="3545714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MLP : </a:t>
            </a:r>
          </a:p>
          <a:p>
            <a:r>
              <a:rPr lang="en-US" dirty="0"/>
              <a:t>    [3072, 256, 256, 3]</a:t>
            </a:r>
          </a:p>
          <a:p>
            <a:r>
              <a:rPr lang="en-US" dirty="0"/>
              <a:t>    alpha : 0.0005</a:t>
            </a:r>
          </a:p>
          <a:p>
            <a:r>
              <a:rPr lang="en-US" dirty="0"/>
              <a:t>    iteration : 120</a:t>
            </a:r>
          </a:p>
          <a:p>
            <a:r>
              <a:rPr lang="en-US" dirty="0"/>
              <a:t>    shuffle : True</a:t>
            </a:r>
          </a:p>
          <a:p>
            <a:r>
              <a:rPr lang="en-US" dirty="0"/>
              <a:t>    train all samples every loop : True</a:t>
            </a:r>
          </a:p>
          <a:p>
            <a:r>
              <a:rPr lang="en-US" dirty="0"/>
              <a:t>    images size : 32x32</a:t>
            </a:r>
            <a:endParaRPr lang="fr-FR" dirty="0"/>
          </a:p>
        </p:txBody>
      </p:sp>
      <p:graphicFrame>
        <p:nvGraphicFramePr>
          <p:cNvPr id="15" name="Tableau 15">
            <a:extLst>
              <a:ext uri="{FF2B5EF4-FFF2-40B4-BE49-F238E27FC236}">
                <a16:creationId xmlns:a16="http://schemas.microsoft.com/office/drawing/2014/main" id="{51C3B15F-EAAE-4D89-A413-D5322260E5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2828369"/>
              </p:ext>
            </p:extLst>
          </p:nvPr>
        </p:nvGraphicFramePr>
        <p:xfrm>
          <a:off x="864067" y="3979385"/>
          <a:ext cx="3545715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905">
                  <a:extLst>
                    <a:ext uri="{9D8B030D-6E8A-4147-A177-3AD203B41FA5}">
                      <a16:colId xmlns:a16="http://schemas.microsoft.com/office/drawing/2014/main" val="431374369"/>
                    </a:ext>
                  </a:extLst>
                </a:gridCol>
                <a:gridCol w="1181905">
                  <a:extLst>
                    <a:ext uri="{9D8B030D-6E8A-4147-A177-3AD203B41FA5}">
                      <a16:colId xmlns:a16="http://schemas.microsoft.com/office/drawing/2014/main" val="2613576292"/>
                    </a:ext>
                  </a:extLst>
                </a:gridCol>
                <a:gridCol w="1181905">
                  <a:extLst>
                    <a:ext uri="{9D8B030D-6E8A-4147-A177-3AD203B41FA5}">
                      <a16:colId xmlns:a16="http://schemas.microsoft.com/office/drawing/2014/main" val="4187297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b="0" dirty="0">
                          <a:solidFill>
                            <a:schemeClr val="tx1"/>
                          </a:solidFill>
                        </a:rPr>
                        <a:t>1287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0" dirty="0">
                          <a:solidFill>
                            <a:schemeClr val="tx1"/>
                          </a:solidFill>
                        </a:rPr>
                        <a:t>44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0" dirty="0">
                          <a:solidFill>
                            <a:schemeClr val="tx1"/>
                          </a:solidFill>
                        </a:rPr>
                        <a:t>85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05405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b="0" dirty="0">
                          <a:solidFill>
                            <a:schemeClr val="tx1"/>
                          </a:solidFill>
                        </a:rPr>
                        <a:t>106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0" dirty="0">
                          <a:solidFill>
                            <a:schemeClr val="tx1"/>
                          </a:solidFill>
                        </a:rPr>
                        <a:t>1083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0" dirty="0">
                          <a:solidFill>
                            <a:schemeClr val="tx1"/>
                          </a:solidFill>
                        </a:rPr>
                        <a:t>115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12639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b="0" dirty="0">
                          <a:solidFill>
                            <a:schemeClr val="tx1"/>
                          </a:solidFill>
                        </a:rPr>
                        <a:t>89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0" dirty="0">
                          <a:solidFill>
                            <a:schemeClr val="tx1"/>
                          </a:solidFill>
                        </a:rPr>
                        <a:t>91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0" dirty="0">
                          <a:solidFill>
                            <a:schemeClr val="tx1"/>
                          </a:solidFill>
                        </a:rPr>
                        <a:t>1272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19585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fr-FR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82680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b="0" dirty="0">
                          <a:solidFill>
                            <a:schemeClr val="tx1"/>
                          </a:solidFill>
                        </a:rPr>
                        <a:t>53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37293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0" dirty="0">
                          <a:solidFill>
                            <a:schemeClr val="tx1"/>
                          </a:solidFill>
                        </a:rPr>
                        <a:t>39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0" dirty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40754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0" dirty="0">
                          <a:solidFill>
                            <a:schemeClr val="tx1"/>
                          </a:solidFill>
                        </a:rPr>
                        <a:t>45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0194929"/>
                  </a:ext>
                </a:extLst>
              </a:tr>
            </a:tbl>
          </a:graphicData>
        </a:graphic>
      </p:graphicFrame>
      <p:pic>
        <p:nvPicPr>
          <p:cNvPr id="4" name="Image 3">
            <a:extLst>
              <a:ext uri="{FF2B5EF4-FFF2-40B4-BE49-F238E27FC236}">
                <a16:creationId xmlns:a16="http://schemas.microsoft.com/office/drawing/2014/main" id="{297E2887-9FB0-4C4D-AC80-9FD7D65430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473175"/>
            <a:ext cx="5852172" cy="43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2008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8DA3202-1880-4994-8DE4-BD0C24518F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998290"/>
          </a:xfrm>
        </p:spPr>
        <p:txBody>
          <a:bodyPr>
            <a:normAutofit/>
          </a:bodyPr>
          <a:lstStyle/>
          <a:p>
            <a:pPr algn="l"/>
            <a:r>
              <a:rPr lang="fr-FR" sz="3200" dirty="0"/>
              <a:t>Mise en application - MLP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F95EE034-7512-42F5-A4D4-6696F661208B}"/>
              </a:ext>
            </a:extLst>
          </p:cNvPr>
          <p:cNvSpPr txBox="1"/>
          <p:nvPr/>
        </p:nvSpPr>
        <p:spPr>
          <a:xfrm>
            <a:off x="864066" y="1473175"/>
            <a:ext cx="3545714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MLP : </a:t>
            </a:r>
          </a:p>
          <a:p>
            <a:r>
              <a:rPr lang="en-US" dirty="0"/>
              <a:t>    [3072, 300, 300, 3]</a:t>
            </a:r>
          </a:p>
          <a:p>
            <a:r>
              <a:rPr lang="en-US" dirty="0"/>
              <a:t>    alpha : 0.0008</a:t>
            </a:r>
          </a:p>
          <a:p>
            <a:r>
              <a:rPr lang="en-US" dirty="0"/>
              <a:t>    iteration : 140</a:t>
            </a:r>
          </a:p>
          <a:p>
            <a:r>
              <a:rPr lang="en-US" dirty="0"/>
              <a:t>    shuffle : True</a:t>
            </a:r>
          </a:p>
          <a:p>
            <a:r>
              <a:rPr lang="en-US" dirty="0"/>
              <a:t>    train all samples every loop : True</a:t>
            </a:r>
          </a:p>
          <a:p>
            <a:r>
              <a:rPr lang="en-US" dirty="0"/>
              <a:t>    images size : 32x32</a:t>
            </a:r>
            <a:endParaRPr lang="fr-FR" dirty="0"/>
          </a:p>
        </p:txBody>
      </p:sp>
      <p:graphicFrame>
        <p:nvGraphicFramePr>
          <p:cNvPr id="15" name="Tableau 15">
            <a:extLst>
              <a:ext uri="{FF2B5EF4-FFF2-40B4-BE49-F238E27FC236}">
                <a16:creationId xmlns:a16="http://schemas.microsoft.com/office/drawing/2014/main" id="{51C3B15F-EAAE-4D89-A413-D5322260E5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4884249"/>
              </p:ext>
            </p:extLst>
          </p:nvPr>
        </p:nvGraphicFramePr>
        <p:xfrm>
          <a:off x="864067" y="3979385"/>
          <a:ext cx="3545715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905">
                  <a:extLst>
                    <a:ext uri="{9D8B030D-6E8A-4147-A177-3AD203B41FA5}">
                      <a16:colId xmlns:a16="http://schemas.microsoft.com/office/drawing/2014/main" val="431374369"/>
                    </a:ext>
                  </a:extLst>
                </a:gridCol>
                <a:gridCol w="1181905">
                  <a:extLst>
                    <a:ext uri="{9D8B030D-6E8A-4147-A177-3AD203B41FA5}">
                      <a16:colId xmlns:a16="http://schemas.microsoft.com/office/drawing/2014/main" val="2613576292"/>
                    </a:ext>
                  </a:extLst>
                </a:gridCol>
                <a:gridCol w="1181905">
                  <a:extLst>
                    <a:ext uri="{9D8B030D-6E8A-4147-A177-3AD203B41FA5}">
                      <a16:colId xmlns:a16="http://schemas.microsoft.com/office/drawing/2014/main" val="4187297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b="0" dirty="0">
                          <a:solidFill>
                            <a:schemeClr val="tx1"/>
                          </a:solidFill>
                        </a:rPr>
                        <a:t>1696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0" dirty="0">
                          <a:solidFill>
                            <a:schemeClr val="tx1"/>
                          </a:solidFill>
                        </a:rPr>
                        <a:t>45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0" dirty="0">
                          <a:solidFill>
                            <a:schemeClr val="tx1"/>
                          </a:solidFill>
                        </a:rPr>
                        <a:t>59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05405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b="0" dirty="0">
                          <a:solidFill>
                            <a:schemeClr val="tx1"/>
                          </a:solidFill>
                        </a:rPr>
                        <a:t>68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0" dirty="0">
                          <a:solidFill>
                            <a:schemeClr val="tx1"/>
                          </a:solidFill>
                        </a:rPr>
                        <a:t>1563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0" dirty="0">
                          <a:solidFill>
                            <a:schemeClr val="tx1"/>
                          </a:solidFill>
                        </a:rPr>
                        <a:t>76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12639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b="0" dirty="0">
                          <a:solidFill>
                            <a:schemeClr val="tx1"/>
                          </a:solidFill>
                        </a:rPr>
                        <a:t>76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0" dirty="0">
                          <a:solidFill>
                            <a:schemeClr val="tx1"/>
                          </a:solidFill>
                        </a:rPr>
                        <a:t>46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0" dirty="0">
                          <a:solidFill>
                            <a:schemeClr val="tx1"/>
                          </a:solidFill>
                        </a:rPr>
                        <a:t>1693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19585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fr-FR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82680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b="0" dirty="0">
                          <a:solidFill>
                            <a:schemeClr val="tx1"/>
                          </a:solidFill>
                        </a:rPr>
                        <a:t>107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37293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0" dirty="0">
                          <a:solidFill>
                            <a:schemeClr val="tx1"/>
                          </a:solidFill>
                        </a:rPr>
                        <a:t>93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0" dirty="0">
                          <a:solidFill>
                            <a:schemeClr val="tx1"/>
                          </a:solidFill>
                        </a:rPr>
                        <a:t>17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40754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b="0" dirty="0">
                          <a:solidFill>
                            <a:schemeClr val="tx1"/>
                          </a:solidFill>
                        </a:rPr>
                        <a:t>11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0" dirty="0">
                          <a:solidFill>
                            <a:schemeClr val="tx1"/>
                          </a:solidFill>
                        </a:rPr>
                        <a:t>12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0" dirty="0">
                          <a:solidFill>
                            <a:schemeClr val="tx1"/>
                          </a:solidFill>
                        </a:rPr>
                        <a:t>97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0194929"/>
                  </a:ext>
                </a:extLst>
              </a:tr>
            </a:tbl>
          </a:graphicData>
        </a:graphic>
      </p:graphicFrame>
      <p:pic>
        <p:nvPicPr>
          <p:cNvPr id="5" name="Image 4">
            <a:extLst>
              <a:ext uri="{FF2B5EF4-FFF2-40B4-BE49-F238E27FC236}">
                <a16:creationId xmlns:a16="http://schemas.microsoft.com/office/drawing/2014/main" id="{445DCB78-0649-482B-BE42-46A2551640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473175"/>
            <a:ext cx="5852172" cy="43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1543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8DA3202-1880-4994-8DE4-BD0C24518F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998290"/>
          </a:xfrm>
        </p:spPr>
        <p:txBody>
          <a:bodyPr>
            <a:normAutofit/>
          </a:bodyPr>
          <a:lstStyle/>
          <a:p>
            <a:pPr algn="l"/>
            <a:r>
              <a:rPr lang="fr-FR" sz="3200" dirty="0"/>
              <a:t>Mise en application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774EB63-6D27-4A74-BF35-B7D565DFF3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1921257"/>
            <a:ext cx="12192000" cy="1255188"/>
          </a:xfrm>
        </p:spPr>
        <p:txBody>
          <a:bodyPr>
            <a:noAutofit/>
          </a:bodyPr>
          <a:lstStyle/>
          <a:p>
            <a:r>
              <a:rPr lang="fr-FR" sz="4000" dirty="0"/>
              <a:t>MLP</a:t>
            </a:r>
            <a:endParaRPr lang="fr-FR" sz="1800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8821F7E-DF2D-4F06-B794-79728E69C3E1}"/>
              </a:ext>
            </a:extLst>
          </p:cNvPr>
          <p:cNvSpPr txBox="1"/>
          <p:nvPr/>
        </p:nvSpPr>
        <p:spPr>
          <a:xfrm>
            <a:off x="0" y="4099413"/>
            <a:ext cx="12192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Font typeface="Wingdings" panose="05000000000000000000" pitchFamily="2" charset="2"/>
              <a:buChar char="§"/>
            </a:pPr>
            <a:r>
              <a:rPr lang="fr-FR" sz="3200" dirty="0"/>
              <a:t>Application au </a:t>
            </a:r>
            <a:r>
              <a:rPr lang="fr-FR" sz="3200" dirty="0" err="1"/>
              <a:t>Dataset</a:t>
            </a:r>
            <a:endParaRPr lang="fr-FR" sz="3200" dirty="0"/>
          </a:p>
          <a:p>
            <a:pPr marL="457200" indent="-457200" algn="ctr">
              <a:buFont typeface="Wingdings" panose="05000000000000000000" pitchFamily="2" charset="2"/>
              <a:buChar char="§"/>
            </a:pPr>
            <a:r>
              <a:rPr lang="fr-FR" sz="3200" dirty="0"/>
              <a:t>Comparatif </a:t>
            </a:r>
            <a:r>
              <a:rPr lang="fr-FR" sz="3200" dirty="0" err="1"/>
              <a:t>Keras</a:t>
            </a:r>
            <a:endParaRPr lang="fr-FR" sz="3200" dirty="0"/>
          </a:p>
        </p:txBody>
      </p:sp>
    </p:spTree>
    <p:extLst>
      <p:ext uri="{BB962C8B-B14F-4D97-AF65-F5344CB8AC3E}">
        <p14:creationId xmlns:p14="http://schemas.microsoft.com/office/powerpoint/2010/main" val="26972018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8DA3202-1880-4994-8DE4-BD0C24518F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998290"/>
          </a:xfrm>
        </p:spPr>
        <p:txBody>
          <a:bodyPr>
            <a:normAutofit/>
          </a:bodyPr>
          <a:lstStyle/>
          <a:p>
            <a:pPr algn="l"/>
            <a:r>
              <a:rPr lang="fr-FR" sz="3200" dirty="0"/>
              <a:t>Mise en application - MLP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F95EE034-7512-42F5-A4D4-6696F661208B}"/>
              </a:ext>
            </a:extLst>
          </p:cNvPr>
          <p:cNvSpPr txBox="1"/>
          <p:nvPr/>
        </p:nvSpPr>
        <p:spPr>
          <a:xfrm>
            <a:off x="6096000" y="254675"/>
            <a:ext cx="3545714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MLP : </a:t>
            </a:r>
          </a:p>
          <a:p>
            <a:r>
              <a:rPr lang="en-US" dirty="0"/>
              <a:t>    [3072, 256, 256, 3]</a:t>
            </a:r>
          </a:p>
          <a:p>
            <a:r>
              <a:rPr lang="en-US" dirty="0"/>
              <a:t>    alpha : 0.001</a:t>
            </a:r>
          </a:p>
          <a:p>
            <a:r>
              <a:rPr lang="en-US" dirty="0"/>
              <a:t>    iteration : 160</a:t>
            </a:r>
          </a:p>
          <a:p>
            <a:r>
              <a:rPr lang="en-US" dirty="0"/>
              <a:t>    shuffle : True</a:t>
            </a:r>
          </a:p>
          <a:p>
            <a:r>
              <a:rPr lang="en-US" dirty="0"/>
              <a:t>    train all samples every loop : True</a:t>
            </a:r>
          </a:p>
          <a:p>
            <a:r>
              <a:rPr lang="en-US" dirty="0"/>
              <a:t>    images size : 32x32</a:t>
            </a:r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88035ECA-70E8-4D64-85B8-19F57195EF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86000"/>
            <a:ext cx="1219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2742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8DA3202-1880-4994-8DE4-BD0C24518F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998290"/>
          </a:xfrm>
        </p:spPr>
        <p:txBody>
          <a:bodyPr>
            <a:normAutofit/>
          </a:bodyPr>
          <a:lstStyle/>
          <a:p>
            <a:pPr algn="l"/>
            <a:r>
              <a:rPr lang="fr-FR" sz="3200" dirty="0"/>
              <a:t>Mise en application - MLP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F95EE034-7512-42F5-A4D4-6696F661208B}"/>
              </a:ext>
            </a:extLst>
          </p:cNvPr>
          <p:cNvSpPr txBox="1"/>
          <p:nvPr/>
        </p:nvSpPr>
        <p:spPr>
          <a:xfrm>
            <a:off x="6096000" y="254675"/>
            <a:ext cx="3545714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MLP : </a:t>
            </a:r>
          </a:p>
          <a:p>
            <a:r>
              <a:rPr lang="en-US" dirty="0"/>
              <a:t>    [768, 128, 128, 3]</a:t>
            </a:r>
          </a:p>
          <a:p>
            <a:r>
              <a:rPr lang="en-US" dirty="0"/>
              <a:t>    alpha : 0.0006</a:t>
            </a:r>
          </a:p>
          <a:p>
            <a:r>
              <a:rPr lang="en-US" dirty="0"/>
              <a:t>    iteration : 80</a:t>
            </a:r>
          </a:p>
          <a:p>
            <a:r>
              <a:rPr lang="en-US" dirty="0"/>
              <a:t>    shuffle : True</a:t>
            </a:r>
          </a:p>
          <a:p>
            <a:r>
              <a:rPr lang="en-US" dirty="0"/>
              <a:t>    train all samples every loop : True</a:t>
            </a:r>
          </a:p>
          <a:p>
            <a:r>
              <a:rPr lang="en-US" dirty="0"/>
              <a:t>    images size : 16x16</a:t>
            </a:r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84D1335-1575-4DC2-BB54-546CFE7567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86000"/>
            <a:ext cx="1219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11851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8DA3202-1880-4994-8DE4-BD0C24518F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998290"/>
          </a:xfrm>
        </p:spPr>
        <p:txBody>
          <a:bodyPr>
            <a:normAutofit/>
          </a:bodyPr>
          <a:lstStyle/>
          <a:p>
            <a:pPr algn="l"/>
            <a:r>
              <a:rPr lang="fr-FR" sz="3200" dirty="0"/>
              <a:t>Mise en application - MLP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F95EE034-7512-42F5-A4D4-6696F661208B}"/>
              </a:ext>
            </a:extLst>
          </p:cNvPr>
          <p:cNvSpPr txBox="1"/>
          <p:nvPr/>
        </p:nvSpPr>
        <p:spPr>
          <a:xfrm>
            <a:off x="6096000" y="254675"/>
            <a:ext cx="3545714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MLP : </a:t>
            </a:r>
          </a:p>
          <a:p>
            <a:r>
              <a:rPr lang="en-US" dirty="0"/>
              <a:t>    [3072, 64, 64, 3]</a:t>
            </a:r>
          </a:p>
          <a:p>
            <a:r>
              <a:rPr lang="en-US" dirty="0"/>
              <a:t>    alpha : 0.001</a:t>
            </a:r>
          </a:p>
          <a:p>
            <a:r>
              <a:rPr lang="en-US" dirty="0"/>
              <a:t>    iteration : 40</a:t>
            </a:r>
          </a:p>
          <a:p>
            <a:r>
              <a:rPr lang="en-US" dirty="0"/>
              <a:t>    shuffle : True</a:t>
            </a:r>
          </a:p>
          <a:p>
            <a:r>
              <a:rPr lang="en-US" dirty="0"/>
              <a:t>    train all samples every loop : True</a:t>
            </a:r>
          </a:p>
          <a:p>
            <a:r>
              <a:rPr lang="en-US" dirty="0"/>
              <a:t>    images size : 32x32</a:t>
            </a:r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1306949-4DB0-459B-B3C4-44427EFC9A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86000"/>
            <a:ext cx="1219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7819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2264EFD-4884-4DC3-8BC6-9CC7CB336D4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Application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A68FCA1C-5079-44D3-96A0-D2DAD67EA6E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Guess </a:t>
            </a:r>
            <a:r>
              <a:rPr lang="fr-FR" dirty="0" err="1"/>
              <a:t>my</a:t>
            </a:r>
            <a:r>
              <a:rPr lang="fr-FR" dirty="0"/>
              <a:t> </a:t>
            </a:r>
            <a:r>
              <a:rPr lang="fr-FR" dirty="0" err="1"/>
              <a:t>character</a:t>
            </a:r>
            <a:endParaRPr lang="fr-FR" dirty="0"/>
          </a:p>
          <a:p>
            <a:r>
              <a:rPr lang="fr-FR" dirty="0">
                <a:hlinkClick r:id="rId2"/>
              </a:rPr>
              <a:t>http://92.222.76.60/app.php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6909024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8DA3202-1880-4994-8DE4-BD0C24518F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998290"/>
          </a:xfrm>
        </p:spPr>
        <p:txBody>
          <a:bodyPr>
            <a:normAutofit/>
          </a:bodyPr>
          <a:lstStyle/>
          <a:p>
            <a:pPr algn="l"/>
            <a:r>
              <a:rPr lang="fr-FR" sz="3200" dirty="0"/>
              <a:t>Application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774EB63-6D27-4A74-BF35-B7D565DFF3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1921257"/>
            <a:ext cx="12192000" cy="1255188"/>
          </a:xfrm>
        </p:spPr>
        <p:txBody>
          <a:bodyPr>
            <a:noAutofit/>
          </a:bodyPr>
          <a:lstStyle/>
          <a:p>
            <a:r>
              <a:rPr lang="fr-FR" sz="4000" dirty="0"/>
              <a:t>Fonctionnement</a:t>
            </a:r>
            <a:endParaRPr lang="fr-FR" sz="1800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8821F7E-DF2D-4F06-B794-79728E69C3E1}"/>
              </a:ext>
            </a:extLst>
          </p:cNvPr>
          <p:cNvSpPr txBox="1"/>
          <p:nvPr/>
        </p:nvSpPr>
        <p:spPr>
          <a:xfrm>
            <a:off x="0" y="4099413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Font typeface="Wingdings" panose="05000000000000000000" pitchFamily="2" charset="2"/>
              <a:buChar char="§"/>
            </a:pPr>
            <a:r>
              <a:rPr lang="fr-FR" sz="3200" dirty="0"/>
              <a:t>Technos utilisées</a:t>
            </a:r>
          </a:p>
        </p:txBody>
      </p:sp>
    </p:spTree>
    <p:extLst>
      <p:ext uri="{BB962C8B-B14F-4D97-AF65-F5344CB8AC3E}">
        <p14:creationId xmlns:p14="http://schemas.microsoft.com/office/powerpoint/2010/main" val="13673468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8DA3202-1880-4994-8DE4-BD0C24518F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998290"/>
          </a:xfrm>
        </p:spPr>
        <p:txBody>
          <a:bodyPr>
            <a:normAutofit/>
          </a:bodyPr>
          <a:lstStyle/>
          <a:p>
            <a:pPr algn="l"/>
            <a:r>
              <a:rPr lang="fr-FR" sz="3200" dirty="0"/>
              <a:t>Application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774EB63-6D27-4A74-BF35-B7D565DFF3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1921257"/>
            <a:ext cx="12192000" cy="1255188"/>
          </a:xfrm>
        </p:spPr>
        <p:txBody>
          <a:bodyPr>
            <a:noAutofit/>
          </a:bodyPr>
          <a:lstStyle/>
          <a:p>
            <a:r>
              <a:rPr lang="fr-FR" sz="4000" dirty="0"/>
              <a:t>Fonctionnement</a:t>
            </a:r>
            <a:endParaRPr lang="fr-FR" sz="1800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8821F7E-DF2D-4F06-B794-79728E69C3E1}"/>
              </a:ext>
            </a:extLst>
          </p:cNvPr>
          <p:cNvSpPr txBox="1"/>
          <p:nvPr/>
        </p:nvSpPr>
        <p:spPr>
          <a:xfrm>
            <a:off x="0" y="4099413"/>
            <a:ext cx="12192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Font typeface="Wingdings" panose="05000000000000000000" pitchFamily="2" charset="2"/>
              <a:buChar char="§"/>
            </a:pPr>
            <a:r>
              <a:rPr lang="fr-FR" sz="3200" dirty="0"/>
              <a:t>Technos utilisées</a:t>
            </a:r>
          </a:p>
          <a:p>
            <a:pPr marL="457200" indent="-457200" algn="ctr">
              <a:buFont typeface="Wingdings" panose="05000000000000000000" pitchFamily="2" charset="2"/>
              <a:buChar char="§"/>
            </a:pPr>
            <a:r>
              <a:rPr lang="fr-FR" sz="3200" dirty="0"/>
              <a:t>Démo</a:t>
            </a:r>
          </a:p>
        </p:txBody>
      </p:sp>
    </p:spTree>
    <p:extLst>
      <p:ext uri="{BB962C8B-B14F-4D97-AF65-F5344CB8AC3E}">
        <p14:creationId xmlns:p14="http://schemas.microsoft.com/office/powerpoint/2010/main" val="28449187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8DA3202-1880-4994-8DE4-BD0C24518F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998290"/>
          </a:xfrm>
        </p:spPr>
        <p:txBody>
          <a:bodyPr>
            <a:normAutofit/>
          </a:bodyPr>
          <a:lstStyle/>
          <a:p>
            <a:pPr algn="l"/>
            <a:r>
              <a:rPr lang="fr-FR" sz="3200" dirty="0"/>
              <a:t>Problématique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774EB63-6D27-4A74-BF35-B7D565DFF3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1921257"/>
            <a:ext cx="12192000" cy="1255188"/>
          </a:xfrm>
        </p:spPr>
        <p:txBody>
          <a:bodyPr>
            <a:noAutofit/>
          </a:bodyPr>
          <a:lstStyle/>
          <a:p>
            <a:r>
              <a:rPr lang="fr-FR" sz="4000" dirty="0"/>
              <a:t>Créer un algorithme capable de reconnaitre les personnages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8821F7E-DF2D-4F06-B794-79728E69C3E1}"/>
              </a:ext>
            </a:extLst>
          </p:cNvPr>
          <p:cNvSpPr txBox="1"/>
          <p:nvPr/>
        </p:nvSpPr>
        <p:spPr>
          <a:xfrm>
            <a:off x="0" y="4099413"/>
            <a:ext cx="12192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Font typeface="Wingdings" panose="05000000000000000000" pitchFamily="2" charset="2"/>
              <a:buChar char="§"/>
            </a:pPr>
            <a:r>
              <a:rPr lang="fr-FR" sz="3200" strike="sngStrike" dirty="0"/>
              <a:t>Méthode triviale</a:t>
            </a:r>
          </a:p>
          <a:p>
            <a:pPr marL="457200" indent="-457200" algn="ctr">
              <a:buFont typeface="Wingdings" panose="05000000000000000000" pitchFamily="2" charset="2"/>
              <a:buChar char="§"/>
            </a:pPr>
            <a:r>
              <a:rPr lang="fr-FR" sz="3200" dirty="0"/>
              <a:t>Machine </a:t>
            </a:r>
            <a:r>
              <a:rPr lang="fr-FR" sz="3200" dirty="0" err="1"/>
              <a:t>learning</a:t>
            </a:r>
            <a:endParaRPr lang="fr-FR" sz="3200" dirty="0"/>
          </a:p>
        </p:txBody>
      </p:sp>
    </p:spTree>
    <p:extLst>
      <p:ext uri="{BB962C8B-B14F-4D97-AF65-F5344CB8AC3E}">
        <p14:creationId xmlns:p14="http://schemas.microsoft.com/office/powerpoint/2010/main" val="159321403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36A24FE-B8DB-409B-BDD7-6BA9677CE42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Bilan</a:t>
            </a:r>
          </a:p>
        </p:txBody>
      </p:sp>
    </p:spTree>
    <p:extLst>
      <p:ext uri="{BB962C8B-B14F-4D97-AF65-F5344CB8AC3E}">
        <p14:creationId xmlns:p14="http://schemas.microsoft.com/office/powerpoint/2010/main" val="9318111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941C7BE-389D-43B1-B017-C51387756DC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Réflexion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CB01A970-E891-4DD1-BE4E-D011D127E01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Comment faire ?</a:t>
            </a:r>
          </a:p>
        </p:txBody>
      </p:sp>
    </p:spTree>
    <p:extLst>
      <p:ext uri="{BB962C8B-B14F-4D97-AF65-F5344CB8AC3E}">
        <p14:creationId xmlns:p14="http://schemas.microsoft.com/office/powerpoint/2010/main" val="31452414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8DA3202-1880-4994-8DE4-BD0C24518F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998290"/>
          </a:xfrm>
        </p:spPr>
        <p:txBody>
          <a:bodyPr>
            <a:normAutofit/>
          </a:bodyPr>
          <a:lstStyle/>
          <a:p>
            <a:pPr algn="l"/>
            <a:r>
              <a:rPr lang="fr-FR" sz="3200" dirty="0"/>
              <a:t>Réflexion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774EB63-6D27-4A74-BF35-B7D565DFF3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1921257"/>
            <a:ext cx="12192000" cy="1255188"/>
          </a:xfrm>
        </p:spPr>
        <p:txBody>
          <a:bodyPr>
            <a:noAutofit/>
          </a:bodyPr>
          <a:lstStyle/>
          <a:p>
            <a:r>
              <a:rPr lang="fr-FR" sz="4000" dirty="0"/>
              <a:t>Fonctionnement du machine </a:t>
            </a:r>
            <a:r>
              <a:rPr lang="fr-FR" sz="4000" dirty="0" err="1"/>
              <a:t>learning</a:t>
            </a:r>
            <a:endParaRPr lang="fr-FR" sz="4000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8821F7E-DF2D-4F06-B794-79728E69C3E1}"/>
              </a:ext>
            </a:extLst>
          </p:cNvPr>
          <p:cNvSpPr txBox="1"/>
          <p:nvPr/>
        </p:nvSpPr>
        <p:spPr>
          <a:xfrm>
            <a:off x="0" y="4099413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Font typeface="Wingdings" panose="05000000000000000000" pitchFamily="2" charset="2"/>
              <a:buChar char="§"/>
            </a:pPr>
            <a:r>
              <a:rPr lang="fr-FR" sz="3200" dirty="0"/>
              <a:t>Des data et des calculs</a:t>
            </a:r>
          </a:p>
        </p:txBody>
      </p:sp>
    </p:spTree>
    <p:extLst>
      <p:ext uri="{BB962C8B-B14F-4D97-AF65-F5344CB8AC3E}">
        <p14:creationId xmlns:p14="http://schemas.microsoft.com/office/powerpoint/2010/main" val="38648698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8DA3202-1880-4994-8DE4-BD0C24518F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998290"/>
          </a:xfrm>
        </p:spPr>
        <p:txBody>
          <a:bodyPr>
            <a:normAutofit/>
          </a:bodyPr>
          <a:lstStyle/>
          <a:p>
            <a:pPr algn="l"/>
            <a:r>
              <a:rPr lang="fr-FR" sz="3200" dirty="0"/>
              <a:t>Réflexion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774EB63-6D27-4A74-BF35-B7D565DFF3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1921257"/>
            <a:ext cx="12192000" cy="1255188"/>
          </a:xfrm>
        </p:spPr>
        <p:txBody>
          <a:bodyPr>
            <a:noAutofit/>
          </a:bodyPr>
          <a:lstStyle/>
          <a:p>
            <a:r>
              <a:rPr lang="fr-FR" sz="4000" dirty="0"/>
              <a:t>Fonctionnement du machine </a:t>
            </a:r>
            <a:r>
              <a:rPr lang="fr-FR" sz="4000" dirty="0" err="1"/>
              <a:t>learning</a:t>
            </a:r>
            <a:endParaRPr lang="fr-FR" sz="4000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8821F7E-DF2D-4F06-B794-79728E69C3E1}"/>
              </a:ext>
            </a:extLst>
          </p:cNvPr>
          <p:cNvSpPr txBox="1"/>
          <p:nvPr/>
        </p:nvSpPr>
        <p:spPr>
          <a:xfrm>
            <a:off x="0" y="4099413"/>
            <a:ext cx="12192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Font typeface="Wingdings" panose="05000000000000000000" pitchFamily="2" charset="2"/>
              <a:buChar char="§"/>
            </a:pPr>
            <a:r>
              <a:rPr lang="fr-FR" sz="3200" dirty="0"/>
              <a:t>Des data et des calculs</a:t>
            </a:r>
          </a:p>
          <a:p>
            <a:pPr marL="457200" indent="-457200" algn="ctr">
              <a:buFont typeface="Wingdings" panose="05000000000000000000" pitchFamily="2" charset="2"/>
              <a:buChar char="§"/>
            </a:pPr>
            <a:r>
              <a:rPr lang="fr-FR" sz="3200" dirty="0"/>
              <a:t>Technos utilisées</a:t>
            </a:r>
          </a:p>
        </p:txBody>
      </p:sp>
    </p:spTree>
    <p:extLst>
      <p:ext uri="{BB962C8B-B14F-4D97-AF65-F5344CB8AC3E}">
        <p14:creationId xmlns:p14="http://schemas.microsoft.com/office/powerpoint/2010/main" val="24417082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B7F2672-A6F6-4ADD-8079-639C1996D98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err="1"/>
              <a:t>Dataset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183966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8DA3202-1880-4994-8DE4-BD0C24518F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998290"/>
          </a:xfrm>
        </p:spPr>
        <p:txBody>
          <a:bodyPr>
            <a:normAutofit/>
          </a:bodyPr>
          <a:lstStyle/>
          <a:p>
            <a:pPr algn="l"/>
            <a:r>
              <a:rPr lang="fr-FR" sz="3200" dirty="0" err="1"/>
              <a:t>Dataset</a:t>
            </a:r>
            <a:endParaRPr lang="fr-FR" sz="3200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774EB63-6D27-4A74-BF35-B7D565DFF3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1921257"/>
            <a:ext cx="12192000" cy="1255188"/>
          </a:xfrm>
        </p:spPr>
        <p:txBody>
          <a:bodyPr>
            <a:noAutofit/>
          </a:bodyPr>
          <a:lstStyle/>
          <a:p>
            <a:r>
              <a:rPr lang="fr-FR" sz="4000" dirty="0"/>
              <a:t>Création du </a:t>
            </a:r>
            <a:r>
              <a:rPr lang="fr-FR" sz="4000" dirty="0" err="1"/>
              <a:t>dataset</a:t>
            </a:r>
            <a:endParaRPr lang="fr-FR" sz="4000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8821F7E-DF2D-4F06-B794-79728E69C3E1}"/>
              </a:ext>
            </a:extLst>
          </p:cNvPr>
          <p:cNvSpPr txBox="1"/>
          <p:nvPr/>
        </p:nvSpPr>
        <p:spPr>
          <a:xfrm>
            <a:off x="0" y="4099413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Font typeface="Wingdings" panose="05000000000000000000" pitchFamily="2" charset="2"/>
              <a:buChar char="§"/>
            </a:pPr>
            <a:r>
              <a:rPr lang="fr-FR" sz="3200" dirty="0"/>
              <a:t>Choisir les personnages</a:t>
            </a:r>
          </a:p>
        </p:txBody>
      </p:sp>
    </p:spTree>
    <p:extLst>
      <p:ext uri="{BB962C8B-B14F-4D97-AF65-F5344CB8AC3E}">
        <p14:creationId xmlns:p14="http://schemas.microsoft.com/office/powerpoint/2010/main" val="613258741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344</TotalTime>
  <Words>665</Words>
  <Application>Microsoft Office PowerPoint</Application>
  <PresentationFormat>Grand écran</PresentationFormat>
  <Paragraphs>254</Paragraphs>
  <Slides>40</Slides>
  <Notes>2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40</vt:i4>
      </vt:variant>
    </vt:vector>
  </HeadingPairs>
  <TitlesOfParts>
    <vt:vector size="45" baseType="lpstr">
      <vt:lpstr>Arial</vt:lpstr>
      <vt:lpstr>Calibri</vt:lpstr>
      <vt:lpstr>Calibri Light</vt:lpstr>
      <vt:lpstr>Wingdings</vt:lpstr>
      <vt:lpstr>Thème Office</vt:lpstr>
      <vt:lpstr>Guess my character</vt:lpstr>
      <vt:lpstr>Problématique</vt:lpstr>
      <vt:lpstr>Problématique</vt:lpstr>
      <vt:lpstr>Problématique</vt:lpstr>
      <vt:lpstr>Réflexion</vt:lpstr>
      <vt:lpstr>Réflexion</vt:lpstr>
      <vt:lpstr>Réflexion</vt:lpstr>
      <vt:lpstr>Dataset</vt:lpstr>
      <vt:lpstr>Dataset</vt:lpstr>
      <vt:lpstr>Dataset</vt:lpstr>
      <vt:lpstr>Dataset</vt:lpstr>
      <vt:lpstr>Présentation PowerPoint</vt:lpstr>
      <vt:lpstr>Dataset</vt:lpstr>
      <vt:lpstr>Dataset</vt:lpstr>
      <vt:lpstr>Implémentation</vt:lpstr>
      <vt:lpstr>Implémentation</vt:lpstr>
      <vt:lpstr>Implémentation</vt:lpstr>
      <vt:lpstr>Implémentation</vt:lpstr>
      <vt:lpstr>Implémentation</vt:lpstr>
      <vt:lpstr>Implémentation</vt:lpstr>
      <vt:lpstr>Implémentation</vt:lpstr>
      <vt:lpstr>Implémentation</vt:lpstr>
      <vt:lpstr>Implémentation</vt:lpstr>
      <vt:lpstr>Implémentation</vt:lpstr>
      <vt:lpstr>Implémentation</vt:lpstr>
      <vt:lpstr>Implémentation</vt:lpstr>
      <vt:lpstr>Mise en Application</vt:lpstr>
      <vt:lpstr>Mise en application</vt:lpstr>
      <vt:lpstr>Mise en application - MLP</vt:lpstr>
      <vt:lpstr>Mise en application - MLP</vt:lpstr>
      <vt:lpstr>Mise en application - MLP</vt:lpstr>
      <vt:lpstr>Mise en application - MLP</vt:lpstr>
      <vt:lpstr>Mise en application</vt:lpstr>
      <vt:lpstr>Mise en application - MLP</vt:lpstr>
      <vt:lpstr>Mise en application - MLP</vt:lpstr>
      <vt:lpstr>Mise en application - MLP</vt:lpstr>
      <vt:lpstr>Application</vt:lpstr>
      <vt:lpstr>Application</vt:lpstr>
      <vt:lpstr>Application</vt:lpstr>
      <vt:lpstr>Bilan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Guess my character</dc:title>
  <dc:creator>Leconte</dc:creator>
  <cp:lastModifiedBy>Leconte</cp:lastModifiedBy>
  <cp:revision>31</cp:revision>
  <dcterms:created xsi:type="dcterms:W3CDTF">2020-07-19T08:26:24Z</dcterms:created>
  <dcterms:modified xsi:type="dcterms:W3CDTF">2020-07-20T08:21:46Z</dcterms:modified>
</cp:coreProperties>
</file>